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Lst>
  <p:sldSz cx="14630400" cy="8229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02" name="Shape 102"/>
          <p:cNvSpPr/>
          <p:nvPr>
            <p:ph type="sldImg"/>
          </p:nvPr>
        </p:nvSpPr>
        <p:spPr>
          <a:xfrm>
            <a:off x="1143000" y="685800"/>
            <a:ext cx="4572000" cy="3429000"/>
          </a:xfrm>
          <a:prstGeom prst="rect">
            <a:avLst/>
          </a:prstGeom>
        </p:spPr>
        <p:txBody>
          <a:bodyPr/>
          <a:lstStyle/>
          <a:p>
            <a:pPr/>
          </a:p>
        </p:txBody>
      </p:sp>
      <p:sp>
        <p:nvSpPr>
          <p:cNvPr id="103" name="Shape 10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9 master">
    <p:bg>
      <p:bgPr>
        <a:solidFill>
          <a:srgbClr val="000000"/>
        </a:solidFill>
      </p:bgPr>
    </p:bg>
    <p:spTree>
      <p:nvGrpSpPr>
        <p:cNvPr id="1" name=""/>
        <p:cNvGrpSpPr/>
        <p:nvPr/>
      </p:nvGrpSpPr>
      <p:grpSpPr>
        <a:xfrm>
          <a:off x="0" y="0"/>
          <a:ext cx="0" cy="0"/>
          <a:chOff x="0" y="0"/>
          <a:chExt cx="0" cy="0"/>
        </a:xfrm>
      </p:grpSpPr>
      <p:sp>
        <p:nvSpPr>
          <p:cNvPr id="93" name="Shape 0"/>
          <p:cNvSpPr/>
          <p:nvPr/>
        </p:nvSpPr>
        <p:spPr>
          <a:xfrm>
            <a:off x="0" y="0"/>
            <a:ext cx="14630400" cy="8229600"/>
          </a:xfrm>
          <a:prstGeom prst="rect">
            <a:avLst/>
          </a:prstGeom>
          <a:solidFill>
            <a:srgbClr val="271C4E"/>
          </a:solidFill>
          <a:ln w="12700">
            <a:miter lim="400000"/>
          </a:ln>
        </p:spPr>
        <p:txBody>
          <a:bodyPr lIns="45719" rIns="45719"/>
          <a:lstStyle/>
          <a:p>
            <a:pPr/>
          </a:p>
        </p:txBody>
      </p:sp>
      <p:sp>
        <p:nvSpPr>
          <p:cNvPr id="94" name="Shape 1"/>
          <p:cNvSpPr/>
          <p:nvPr/>
        </p:nvSpPr>
        <p:spPr>
          <a:xfrm>
            <a:off x="0" y="0"/>
            <a:ext cx="14630400" cy="8229600"/>
          </a:xfrm>
          <a:prstGeom prst="rect">
            <a:avLst/>
          </a:prstGeom>
          <a:solidFill>
            <a:srgbClr val="100C35"/>
          </a:solidFill>
          <a:ln w="12700">
            <a:miter lim="400000"/>
          </a:ln>
        </p:spPr>
        <p:txBody>
          <a:bodyPr lIns="45719" rIns="45719"/>
          <a:lstStyle/>
          <a:p>
            <a:pPr/>
          </a:p>
        </p:txBody>
      </p:sp>
      <p:pic>
        <p:nvPicPr>
          <p:cNvPr id="95" name="Image 0" descr="Image 0">
            <a:hlinkClick r:id="rId2" invalidUrl="" action="" tgtFrame="" tooltip="" history="1" highlightClick="0" endSnd="0"/>
          </p:cNvPr>
          <p:cNvPicPr>
            <a:picLocks noChangeAspect="1"/>
          </p:cNvPicPr>
          <p:nvPr/>
        </p:nvPicPr>
        <p:blipFill>
          <a:blip r:embed="rId3">
            <a:extLst/>
          </a:blip>
          <a:stretch>
            <a:fillRect/>
          </a:stretch>
        </p:blipFill>
        <p:spPr>
          <a:xfrm>
            <a:off x="12839214" y="7749540"/>
            <a:ext cx="1722606" cy="411481"/>
          </a:xfrm>
          <a:prstGeom prst="rect">
            <a:avLst/>
          </a:prstGeom>
          <a:ln w="12700">
            <a:miter lim="400000"/>
          </a:ln>
        </p:spPr>
      </p:pic>
      <p:sp>
        <p:nvSpPr>
          <p:cNvPr id="9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1 master">
    <p:bg>
      <p:bgPr>
        <a:solidFill>
          <a:srgbClr val="000000"/>
        </a:solidFill>
      </p:bgPr>
    </p:bg>
    <p:spTree>
      <p:nvGrpSpPr>
        <p:cNvPr id="1" name=""/>
        <p:cNvGrpSpPr/>
        <p:nvPr/>
      </p:nvGrpSpPr>
      <p:grpSpPr>
        <a:xfrm>
          <a:off x="0" y="0"/>
          <a:ext cx="0" cy="0"/>
          <a:chOff x="0" y="0"/>
          <a:chExt cx="0" cy="0"/>
        </a:xfrm>
      </p:grpSpPr>
      <p:sp>
        <p:nvSpPr>
          <p:cNvPr id="18" name="Shape 0"/>
          <p:cNvSpPr/>
          <p:nvPr/>
        </p:nvSpPr>
        <p:spPr>
          <a:xfrm>
            <a:off x="0" y="0"/>
            <a:ext cx="14630400" cy="8229600"/>
          </a:xfrm>
          <a:prstGeom prst="rect">
            <a:avLst/>
          </a:prstGeom>
          <a:solidFill>
            <a:srgbClr val="271C4E"/>
          </a:solidFill>
          <a:ln w="12700">
            <a:miter lim="400000"/>
          </a:ln>
        </p:spPr>
        <p:txBody>
          <a:bodyPr lIns="45719" rIns="45719"/>
          <a:lstStyle/>
          <a:p>
            <a:pPr/>
          </a:p>
        </p:txBody>
      </p:sp>
      <p:sp>
        <p:nvSpPr>
          <p:cNvPr id="19" name="Shape 1"/>
          <p:cNvSpPr/>
          <p:nvPr/>
        </p:nvSpPr>
        <p:spPr>
          <a:xfrm>
            <a:off x="0" y="0"/>
            <a:ext cx="14630400" cy="8229600"/>
          </a:xfrm>
          <a:prstGeom prst="rect">
            <a:avLst/>
          </a:prstGeom>
          <a:solidFill>
            <a:srgbClr val="100C35"/>
          </a:solidFill>
          <a:ln w="12700">
            <a:miter lim="400000"/>
          </a:ln>
        </p:spPr>
        <p:txBody>
          <a:bodyPr lIns="45719" rIns="45719"/>
          <a:lstStyle/>
          <a:p>
            <a:pPr/>
          </a:p>
        </p:txBody>
      </p:sp>
      <p:sp>
        <p:nvSpPr>
          <p:cNvPr id="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2 master">
    <p:bg>
      <p:bgPr>
        <a:solidFill>
          <a:srgbClr val="000000"/>
        </a:solidFill>
      </p:bgPr>
    </p:bg>
    <p:spTree>
      <p:nvGrpSpPr>
        <p:cNvPr id="1" name=""/>
        <p:cNvGrpSpPr/>
        <p:nvPr/>
      </p:nvGrpSpPr>
      <p:grpSpPr>
        <a:xfrm>
          <a:off x="0" y="0"/>
          <a:ext cx="0" cy="0"/>
          <a:chOff x="0" y="0"/>
          <a:chExt cx="0" cy="0"/>
        </a:xfrm>
      </p:grpSpPr>
      <p:sp>
        <p:nvSpPr>
          <p:cNvPr id="27" name="Shape 0"/>
          <p:cNvSpPr/>
          <p:nvPr/>
        </p:nvSpPr>
        <p:spPr>
          <a:xfrm>
            <a:off x="0" y="0"/>
            <a:ext cx="14630400" cy="8229600"/>
          </a:xfrm>
          <a:prstGeom prst="rect">
            <a:avLst/>
          </a:prstGeom>
          <a:solidFill>
            <a:srgbClr val="271C4E"/>
          </a:solidFill>
          <a:ln w="12700">
            <a:miter lim="400000"/>
          </a:ln>
        </p:spPr>
        <p:txBody>
          <a:bodyPr lIns="45719" rIns="45719"/>
          <a:lstStyle/>
          <a:p>
            <a:pPr/>
          </a:p>
        </p:txBody>
      </p:sp>
      <p:sp>
        <p:nvSpPr>
          <p:cNvPr id="28" name="Shape 1"/>
          <p:cNvSpPr/>
          <p:nvPr/>
        </p:nvSpPr>
        <p:spPr>
          <a:xfrm>
            <a:off x="0" y="0"/>
            <a:ext cx="14630400" cy="8229600"/>
          </a:xfrm>
          <a:prstGeom prst="rect">
            <a:avLst/>
          </a:prstGeom>
          <a:solidFill>
            <a:srgbClr val="100C35"/>
          </a:solidFill>
          <a:ln w="12700">
            <a:miter lim="400000"/>
          </a:ln>
        </p:spPr>
        <p:txBody>
          <a:bodyPr lIns="45719" rIns="45719"/>
          <a:lstStyle/>
          <a:p>
            <a:pPr/>
          </a:p>
        </p:txBody>
      </p:sp>
      <p:pic>
        <p:nvPicPr>
          <p:cNvPr id="29" name="Image 0" descr="Image 0">
            <a:hlinkClick r:id="rId2" invalidUrl="" action="" tgtFrame="" tooltip="" history="1" highlightClick="0" endSnd="0"/>
          </p:cNvPr>
          <p:cNvPicPr>
            <a:picLocks noChangeAspect="1"/>
          </p:cNvPicPr>
          <p:nvPr/>
        </p:nvPicPr>
        <p:blipFill>
          <a:blip r:embed="rId3">
            <a:extLst/>
          </a:blip>
          <a:stretch>
            <a:fillRect/>
          </a:stretch>
        </p:blipFill>
        <p:spPr>
          <a:xfrm>
            <a:off x="12839214" y="7749540"/>
            <a:ext cx="1722606" cy="411481"/>
          </a:xfrm>
          <a:prstGeom prst="rect">
            <a:avLst/>
          </a:prstGeom>
          <a:ln w="12700">
            <a:miter lim="400000"/>
          </a:ln>
        </p:spPr>
      </p:pic>
      <p:sp>
        <p:nvSpPr>
          <p:cNvPr id="3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3 master">
    <p:bg>
      <p:bgPr>
        <a:solidFill>
          <a:srgbClr val="000000"/>
        </a:solidFill>
      </p:bgPr>
    </p:bg>
    <p:spTree>
      <p:nvGrpSpPr>
        <p:cNvPr id="1" name=""/>
        <p:cNvGrpSpPr/>
        <p:nvPr/>
      </p:nvGrpSpPr>
      <p:grpSpPr>
        <a:xfrm>
          <a:off x="0" y="0"/>
          <a:ext cx="0" cy="0"/>
          <a:chOff x="0" y="0"/>
          <a:chExt cx="0" cy="0"/>
        </a:xfrm>
      </p:grpSpPr>
      <p:sp>
        <p:nvSpPr>
          <p:cNvPr id="37" name="Shape 0"/>
          <p:cNvSpPr/>
          <p:nvPr/>
        </p:nvSpPr>
        <p:spPr>
          <a:xfrm>
            <a:off x="0" y="0"/>
            <a:ext cx="14630400" cy="8229600"/>
          </a:xfrm>
          <a:prstGeom prst="rect">
            <a:avLst/>
          </a:prstGeom>
          <a:solidFill>
            <a:srgbClr val="271C4E"/>
          </a:solidFill>
          <a:ln w="12700">
            <a:miter lim="400000"/>
          </a:ln>
        </p:spPr>
        <p:txBody>
          <a:bodyPr lIns="45719" rIns="45719"/>
          <a:lstStyle/>
          <a:p>
            <a:pPr/>
          </a:p>
        </p:txBody>
      </p:sp>
      <p:sp>
        <p:nvSpPr>
          <p:cNvPr id="38" name="Shape 1"/>
          <p:cNvSpPr/>
          <p:nvPr/>
        </p:nvSpPr>
        <p:spPr>
          <a:xfrm>
            <a:off x="0" y="0"/>
            <a:ext cx="14630400" cy="8229600"/>
          </a:xfrm>
          <a:prstGeom prst="rect">
            <a:avLst/>
          </a:prstGeom>
          <a:solidFill>
            <a:srgbClr val="100C35"/>
          </a:solidFill>
          <a:ln w="12700">
            <a:miter lim="400000"/>
          </a:ln>
        </p:spPr>
        <p:txBody>
          <a:bodyPr lIns="45719" rIns="45719"/>
          <a:lstStyle/>
          <a:p>
            <a:pPr/>
          </a:p>
        </p:txBody>
      </p:sp>
      <p:sp>
        <p:nvSpPr>
          <p:cNvPr id="3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4 master">
    <p:bg>
      <p:bgPr>
        <a:solidFill>
          <a:srgbClr val="000000"/>
        </a:solidFill>
      </p:bgPr>
    </p:bg>
    <p:spTree>
      <p:nvGrpSpPr>
        <p:cNvPr id="1" name=""/>
        <p:cNvGrpSpPr/>
        <p:nvPr/>
      </p:nvGrpSpPr>
      <p:grpSpPr>
        <a:xfrm>
          <a:off x="0" y="0"/>
          <a:ext cx="0" cy="0"/>
          <a:chOff x="0" y="0"/>
          <a:chExt cx="0" cy="0"/>
        </a:xfrm>
      </p:grpSpPr>
      <p:sp>
        <p:nvSpPr>
          <p:cNvPr id="46" name="Shape 0"/>
          <p:cNvSpPr/>
          <p:nvPr/>
        </p:nvSpPr>
        <p:spPr>
          <a:xfrm>
            <a:off x="0" y="0"/>
            <a:ext cx="14630400" cy="8229600"/>
          </a:xfrm>
          <a:prstGeom prst="rect">
            <a:avLst/>
          </a:prstGeom>
          <a:solidFill>
            <a:srgbClr val="271C4E"/>
          </a:solidFill>
          <a:ln w="12700">
            <a:miter lim="400000"/>
          </a:ln>
        </p:spPr>
        <p:txBody>
          <a:bodyPr lIns="45719" rIns="45719"/>
          <a:lstStyle/>
          <a:p>
            <a:pPr/>
          </a:p>
        </p:txBody>
      </p:sp>
      <p:sp>
        <p:nvSpPr>
          <p:cNvPr id="47" name="Shape 1"/>
          <p:cNvSpPr/>
          <p:nvPr/>
        </p:nvSpPr>
        <p:spPr>
          <a:xfrm>
            <a:off x="0" y="0"/>
            <a:ext cx="14630400" cy="8229600"/>
          </a:xfrm>
          <a:prstGeom prst="rect">
            <a:avLst/>
          </a:prstGeom>
          <a:solidFill>
            <a:srgbClr val="100C35"/>
          </a:solidFill>
          <a:ln w="12700">
            <a:miter lim="400000"/>
          </a:ln>
        </p:spPr>
        <p:txBody>
          <a:bodyPr lIns="45719" rIns="45719"/>
          <a:lstStyle/>
          <a:p>
            <a:pPr/>
          </a:p>
        </p:txBody>
      </p:sp>
      <p:pic>
        <p:nvPicPr>
          <p:cNvPr id="48" name="Image 0" descr="Image 0">
            <a:hlinkClick r:id="rId2" invalidUrl="" action="" tgtFrame="" tooltip="" history="1" highlightClick="0" endSnd="0"/>
          </p:cNvPr>
          <p:cNvPicPr>
            <a:picLocks noChangeAspect="1"/>
          </p:cNvPicPr>
          <p:nvPr/>
        </p:nvPicPr>
        <p:blipFill>
          <a:blip r:embed="rId3">
            <a:extLst/>
          </a:blip>
          <a:stretch>
            <a:fillRect/>
          </a:stretch>
        </p:blipFill>
        <p:spPr>
          <a:xfrm>
            <a:off x="12839214" y="7749540"/>
            <a:ext cx="1722606" cy="411481"/>
          </a:xfrm>
          <a:prstGeom prst="rect">
            <a:avLst/>
          </a:prstGeom>
          <a:ln w="12700">
            <a:miter lim="400000"/>
          </a:ln>
        </p:spPr>
      </p:pic>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5 master">
    <p:bg>
      <p:bgPr>
        <a:solidFill>
          <a:srgbClr val="000000"/>
        </a:solidFill>
      </p:bgPr>
    </p:bg>
    <p:spTree>
      <p:nvGrpSpPr>
        <p:cNvPr id="1" name=""/>
        <p:cNvGrpSpPr/>
        <p:nvPr/>
      </p:nvGrpSpPr>
      <p:grpSpPr>
        <a:xfrm>
          <a:off x="0" y="0"/>
          <a:ext cx="0" cy="0"/>
          <a:chOff x="0" y="0"/>
          <a:chExt cx="0" cy="0"/>
        </a:xfrm>
      </p:grpSpPr>
      <p:sp>
        <p:nvSpPr>
          <p:cNvPr id="56" name="Shape 0"/>
          <p:cNvSpPr/>
          <p:nvPr/>
        </p:nvSpPr>
        <p:spPr>
          <a:xfrm>
            <a:off x="0" y="0"/>
            <a:ext cx="14630400" cy="8229600"/>
          </a:xfrm>
          <a:prstGeom prst="rect">
            <a:avLst/>
          </a:prstGeom>
          <a:solidFill>
            <a:srgbClr val="271C4E"/>
          </a:solidFill>
          <a:ln w="12700">
            <a:miter lim="400000"/>
          </a:ln>
        </p:spPr>
        <p:txBody>
          <a:bodyPr lIns="45719" rIns="45719"/>
          <a:lstStyle/>
          <a:p>
            <a:pPr/>
          </a:p>
        </p:txBody>
      </p:sp>
      <p:sp>
        <p:nvSpPr>
          <p:cNvPr id="57" name="Shape 1"/>
          <p:cNvSpPr/>
          <p:nvPr/>
        </p:nvSpPr>
        <p:spPr>
          <a:xfrm>
            <a:off x="0" y="0"/>
            <a:ext cx="14630400" cy="8229600"/>
          </a:xfrm>
          <a:prstGeom prst="rect">
            <a:avLst/>
          </a:prstGeom>
          <a:solidFill>
            <a:srgbClr val="100C35"/>
          </a:solidFill>
          <a:ln w="12700">
            <a:miter lim="400000"/>
          </a:ln>
        </p:spPr>
        <p:txBody>
          <a:bodyPr lIns="45719" rIns="45719"/>
          <a:lstStyle/>
          <a:p>
            <a:pP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6 master">
    <p:bg>
      <p:bgPr>
        <a:solidFill>
          <a:srgbClr val="000000"/>
        </a:solidFill>
      </p:bgPr>
    </p:bg>
    <p:spTree>
      <p:nvGrpSpPr>
        <p:cNvPr id="1" name=""/>
        <p:cNvGrpSpPr/>
        <p:nvPr/>
      </p:nvGrpSpPr>
      <p:grpSpPr>
        <a:xfrm>
          <a:off x="0" y="0"/>
          <a:ext cx="0" cy="0"/>
          <a:chOff x="0" y="0"/>
          <a:chExt cx="0" cy="0"/>
        </a:xfrm>
      </p:grpSpPr>
      <p:sp>
        <p:nvSpPr>
          <p:cNvPr id="65" name="Shape 0"/>
          <p:cNvSpPr/>
          <p:nvPr/>
        </p:nvSpPr>
        <p:spPr>
          <a:xfrm>
            <a:off x="0" y="0"/>
            <a:ext cx="14630400" cy="8229600"/>
          </a:xfrm>
          <a:prstGeom prst="rect">
            <a:avLst/>
          </a:prstGeom>
          <a:solidFill>
            <a:srgbClr val="271C4E"/>
          </a:solidFill>
          <a:ln w="12700">
            <a:miter lim="400000"/>
          </a:ln>
        </p:spPr>
        <p:txBody>
          <a:bodyPr lIns="45719" rIns="45719"/>
          <a:lstStyle/>
          <a:p>
            <a:pPr/>
          </a:p>
        </p:txBody>
      </p:sp>
      <p:sp>
        <p:nvSpPr>
          <p:cNvPr id="66" name="Shape 1"/>
          <p:cNvSpPr/>
          <p:nvPr/>
        </p:nvSpPr>
        <p:spPr>
          <a:xfrm>
            <a:off x="0" y="0"/>
            <a:ext cx="14630400" cy="8229600"/>
          </a:xfrm>
          <a:prstGeom prst="rect">
            <a:avLst/>
          </a:prstGeom>
          <a:solidFill>
            <a:srgbClr val="100C35"/>
          </a:solidFill>
          <a:ln w="12700">
            <a:miter lim="400000"/>
          </a:ln>
        </p:spPr>
        <p:txBody>
          <a:bodyPr lIns="45719" rIns="45719"/>
          <a:lstStyle/>
          <a:p>
            <a:pPr/>
          </a:p>
        </p:txBody>
      </p:sp>
      <p:sp>
        <p:nvSpPr>
          <p:cNvPr id="6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7 master">
    <p:bg>
      <p:bgPr>
        <a:solidFill>
          <a:srgbClr val="000000"/>
        </a:solidFill>
      </p:bgPr>
    </p:bg>
    <p:spTree>
      <p:nvGrpSpPr>
        <p:cNvPr id="1" name=""/>
        <p:cNvGrpSpPr/>
        <p:nvPr/>
      </p:nvGrpSpPr>
      <p:grpSpPr>
        <a:xfrm>
          <a:off x="0" y="0"/>
          <a:ext cx="0" cy="0"/>
          <a:chOff x="0" y="0"/>
          <a:chExt cx="0" cy="0"/>
        </a:xfrm>
      </p:grpSpPr>
      <p:sp>
        <p:nvSpPr>
          <p:cNvPr id="74" name="Shape 0"/>
          <p:cNvSpPr/>
          <p:nvPr/>
        </p:nvSpPr>
        <p:spPr>
          <a:xfrm>
            <a:off x="0" y="0"/>
            <a:ext cx="14630400" cy="8229600"/>
          </a:xfrm>
          <a:prstGeom prst="rect">
            <a:avLst/>
          </a:prstGeom>
          <a:solidFill>
            <a:srgbClr val="271C4E"/>
          </a:solidFill>
          <a:ln w="12700">
            <a:miter lim="400000"/>
          </a:ln>
        </p:spPr>
        <p:txBody>
          <a:bodyPr lIns="45719" rIns="45719"/>
          <a:lstStyle/>
          <a:p>
            <a:pPr/>
          </a:p>
        </p:txBody>
      </p:sp>
      <p:sp>
        <p:nvSpPr>
          <p:cNvPr id="75" name="Shape 1"/>
          <p:cNvSpPr/>
          <p:nvPr/>
        </p:nvSpPr>
        <p:spPr>
          <a:xfrm>
            <a:off x="0" y="0"/>
            <a:ext cx="14630400" cy="8229600"/>
          </a:xfrm>
          <a:prstGeom prst="rect">
            <a:avLst/>
          </a:prstGeom>
          <a:solidFill>
            <a:srgbClr val="100C35"/>
          </a:solidFill>
          <a:ln w="12700">
            <a:miter lim="400000"/>
          </a:ln>
        </p:spPr>
        <p:txBody>
          <a:bodyPr lIns="45719" rIns="45719"/>
          <a:lstStyle/>
          <a:p>
            <a:pP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8 master">
    <p:bg>
      <p:bgPr>
        <a:solidFill>
          <a:srgbClr val="000000"/>
        </a:solidFill>
      </p:bgPr>
    </p:bg>
    <p:spTree>
      <p:nvGrpSpPr>
        <p:cNvPr id="1" name=""/>
        <p:cNvGrpSpPr/>
        <p:nvPr/>
      </p:nvGrpSpPr>
      <p:grpSpPr>
        <a:xfrm>
          <a:off x="0" y="0"/>
          <a:ext cx="0" cy="0"/>
          <a:chOff x="0" y="0"/>
          <a:chExt cx="0" cy="0"/>
        </a:xfrm>
      </p:grpSpPr>
      <p:sp>
        <p:nvSpPr>
          <p:cNvPr id="83" name="Shape 0"/>
          <p:cNvSpPr/>
          <p:nvPr/>
        </p:nvSpPr>
        <p:spPr>
          <a:xfrm>
            <a:off x="0" y="0"/>
            <a:ext cx="14630400" cy="8229600"/>
          </a:xfrm>
          <a:prstGeom prst="rect">
            <a:avLst/>
          </a:prstGeom>
          <a:solidFill>
            <a:srgbClr val="271C4E"/>
          </a:solidFill>
          <a:ln w="12700">
            <a:miter lim="400000"/>
          </a:ln>
        </p:spPr>
        <p:txBody>
          <a:bodyPr lIns="45719" rIns="45719"/>
          <a:lstStyle/>
          <a:p>
            <a:pPr/>
          </a:p>
        </p:txBody>
      </p:sp>
      <p:sp>
        <p:nvSpPr>
          <p:cNvPr id="84" name="Shape 1"/>
          <p:cNvSpPr/>
          <p:nvPr/>
        </p:nvSpPr>
        <p:spPr>
          <a:xfrm>
            <a:off x="0" y="0"/>
            <a:ext cx="14630400" cy="8229600"/>
          </a:xfrm>
          <a:prstGeom prst="rect">
            <a:avLst/>
          </a:prstGeom>
          <a:solidFill>
            <a:srgbClr val="100C35"/>
          </a:solidFill>
          <a:ln w="12700">
            <a:miter lim="400000"/>
          </a:ln>
        </p:spPr>
        <p:txBody>
          <a:bodyPr lIns="45719" rIns="45719"/>
          <a:lstStyle/>
          <a:p>
            <a:pPr/>
          </a:p>
        </p:txBody>
      </p:sp>
      <p:pic>
        <p:nvPicPr>
          <p:cNvPr id="85" name="Image 0" descr="Image 0">
            <a:hlinkClick r:id="rId2" invalidUrl="" action="" tgtFrame="" tooltip="" history="1" highlightClick="0" endSnd="0"/>
          </p:cNvPr>
          <p:cNvPicPr>
            <a:picLocks noChangeAspect="1"/>
          </p:cNvPicPr>
          <p:nvPr/>
        </p:nvPicPr>
        <p:blipFill>
          <a:blip r:embed="rId3">
            <a:extLst/>
          </a:blip>
          <a:stretch>
            <a:fillRect/>
          </a:stretch>
        </p:blipFill>
        <p:spPr>
          <a:xfrm>
            <a:off x="12839214" y="7749540"/>
            <a:ext cx="1722606" cy="411481"/>
          </a:xfrm>
          <a:prstGeom prst="rect">
            <a:avLst/>
          </a:prstGeom>
          <a:ln w="12700">
            <a:miter lim="400000"/>
          </a:ln>
        </p:spPr>
      </p:pic>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731519" y="110489"/>
            <a:ext cx="13167362" cy="1809751"/>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3" name="Body Level One…"/>
          <p:cNvSpPr txBox="1"/>
          <p:nvPr>
            <p:ph type="body" idx="1"/>
          </p:nvPr>
        </p:nvSpPr>
        <p:spPr>
          <a:xfrm>
            <a:off x="731519" y="1920239"/>
            <a:ext cx="13167362" cy="6309362"/>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7071359" y="7408544"/>
            <a:ext cx="3413761" cy="438151"/>
          </a:xfrm>
          <a:prstGeom prst="rect">
            <a:avLst/>
          </a:prstGeom>
          <a:ln w="12700">
            <a:miter lim="400000"/>
          </a:ln>
        </p:spPr>
        <p:txBody>
          <a:bodyPr wrap="none" lIns="45719" rIns="45719" anchor="ctr">
            <a:spAutoFit/>
          </a:bodyPr>
          <a:lstStyle>
            <a:lvl1pPr algn="r">
              <a:defRPr sz="1200">
                <a:latin typeface="+mj-lt"/>
                <a:ea typeface="+mj-ea"/>
                <a:cs typeface="+mj-cs"/>
                <a:sym typeface="Helvetica"/>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5" name="Image 0" descr="Image 0"/>
          <p:cNvPicPr>
            <a:picLocks noChangeAspect="1"/>
          </p:cNvPicPr>
          <p:nvPr/>
        </p:nvPicPr>
        <p:blipFill>
          <a:blip r:embed="rId2">
            <a:extLst/>
          </a:blip>
          <a:stretch>
            <a:fillRect/>
          </a:stretch>
        </p:blipFill>
        <p:spPr>
          <a:xfrm>
            <a:off x="0" y="0"/>
            <a:ext cx="5486400" cy="8229600"/>
          </a:xfrm>
          <a:prstGeom prst="rect">
            <a:avLst/>
          </a:prstGeom>
          <a:ln w="12700">
            <a:miter lim="400000"/>
          </a:ln>
        </p:spPr>
      </p:pic>
      <p:sp>
        <p:nvSpPr>
          <p:cNvPr id="106" name="Text 0"/>
          <p:cNvSpPr txBox="1"/>
          <p:nvPr/>
        </p:nvSpPr>
        <p:spPr>
          <a:xfrm>
            <a:off x="6324124" y="1167760"/>
            <a:ext cx="7468552" cy="68731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500"/>
              </a:lnSpc>
              <a:defRPr sz="4400">
                <a:solidFill>
                  <a:srgbClr val="FFFFFF"/>
                </a:solidFill>
                <a:latin typeface="Kanit"/>
                <a:ea typeface="Kanit"/>
                <a:cs typeface="Kanit"/>
                <a:sym typeface="Kanit"/>
              </a:defRPr>
            </a:lvl1pPr>
          </a:lstStyle>
          <a:p>
            <a:pPr/>
            <a:r>
              <a:t>Image and Video Captioning</a:t>
            </a:r>
          </a:p>
        </p:txBody>
      </p:sp>
      <p:sp>
        <p:nvSpPr>
          <p:cNvPr id="107" name="Text 1"/>
          <p:cNvSpPr txBox="1"/>
          <p:nvPr/>
        </p:nvSpPr>
        <p:spPr>
          <a:xfrm>
            <a:off x="6324124" y="2948583"/>
            <a:ext cx="7468552" cy="264337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000"/>
              </a:lnSpc>
              <a:defRPr>
                <a:solidFill>
                  <a:srgbClr val="D9E1FF"/>
                </a:solidFill>
                <a:latin typeface="Martel Sans Light"/>
                <a:ea typeface="Martel Sans Light"/>
                <a:cs typeface="Martel Sans Light"/>
                <a:sym typeface="Martel Sans Light"/>
              </a:defRPr>
            </a:lvl1pPr>
          </a:lstStyle>
          <a:p>
            <a:pPr/>
            <a:r>
              <a:t>The Image and Video Caption system employs advanced deep learning techniques to automatically generate rich, human-like descriptions. By integrating convolutional neural networks, sequence models, and transformers, it bridges vision and language domains. This presentation explores the methodology, evaluation metrics, and key findings, emphasizing recent advances in contextual understanding and temporal-spatial coherence in captions.</a:t>
            </a:r>
          </a:p>
        </p:txBody>
      </p:sp>
      <p:sp>
        <p:nvSpPr>
          <p:cNvPr id="108" name="Text 2"/>
          <p:cNvSpPr txBox="1"/>
          <p:nvPr/>
        </p:nvSpPr>
        <p:spPr>
          <a:xfrm>
            <a:off x="6324124" y="6281975"/>
            <a:ext cx="7468552" cy="73837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000"/>
              </a:lnSpc>
              <a:defRPr b="1">
                <a:solidFill>
                  <a:srgbClr val="D9E1FF"/>
                </a:solidFill>
                <a:latin typeface="Martel Sans Light"/>
                <a:ea typeface="Martel Sans Light"/>
                <a:cs typeface="Martel Sans Light"/>
                <a:sym typeface="Martel Sans Light"/>
              </a:defRPr>
            </a:lvl1pPr>
          </a:lstStyle>
          <a:p>
            <a:pPr/>
            <a:r>
              <a:t>Team Members: Umangi Nigam E22CSEU0526, Tushar Swarnkar E22CSEU0436</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10" name="Image 0" descr="Image 0"/>
          <p:cNvPicPr>
            <a:picLocks noChangeAspect="1"/>
          </p:cNvPicPr>
          <p:nvPr/>
        </p:nvPicPr>
        <p:blipFill>
          <a:blip r:embed="rId2">
            <a:extLst/>
          </a:blip>
          <a:stretch>
            <a:fillRect/>
          </a:stretch>
        </p:blipFill>
        <p:spPr>
          <a:xfrm>
            <a:off x="9144000" y="0"/>
            <a:ext cx="5486400" cy="8229600"/>
          </a:xfrm>
          <a:prstGeom prst="rect">
            <a:avLst/>
          </a:prstGeom>
          <a:ln w="12700">
            <a:miter lim="400000"/>
          </a:ln>
        </p:spPr>
      </p:pic>
      <p:sp>
        <p:nvSpPr>
          <p:cNvPr id="111" name="Text 0"/>
          <p:cNvSpPr txBox="1"/>
          <p:nvPr/>
        </p:nvSpPr>
        <p:spPr>
          <a:xfrm>
            <a:off x="775929" y="1112996"/>
            <a:ext cx="7393776" cy="63791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5100"/>
              </a:lnSpc>
              <a:defRPr sz="4100">
                <a:solidFill>
                  <a:srgbClr val="FFFFFF"/>
                </a:solidFill>
                <a:latin typeface="Kanit"/>
                <a:ea typeface="Kanit"/>
                <a:cs typeface="Kanit"/>
                <a:sym typeface="Kanit"/>
              </a:defRPr>
            </a:lvl1pPr>
          </a:lstStyle>
          <a:p>
            <a:pPr/>
            <a:r>
              <a:t>Data Collection and Preparation</a:t>
            </a:r>
          </a:p>
        </p:txBody>
      </p:sp>
      <p:sp>
        <p:nvSpPr>
          <p:cNvPr id="112" name="Shape 1"/>
          <p:cNvSpPr/>
          <p:nvPr/>
        </p:nvSpPr>
        <p:spPr>
          <a:xfrm>
            <a:off x="775930" y="2097643"/>
            <a:ext cx="3685224" cy="2675812"/>
          </a:xfrm>
          <a:prstGeom prst="roundRect">
            <a:avLst>
              <a:gd name="adj" fmla="val 1243"/>
            </a:avLst>
          </a:prstGeom>
          <a:solidFill>
            <a:srgbClr val="2F2B54"/>
          </a:solidFill>
          <a:ln w="12700">
            <a:miter lim="400000"/>
          </a:ln>
        </p:spPr>
        <p:txBody>
          <a:bodyPr lIns="45719" rIns="45719"/>
          <a:lstStyle/>
          <a:p>
            <a:pPr/>
          </a:p>
        </p:txBody>
      </p:sp>
      <p:sp>
        <p:nvSpPr>
          <p:cNvPr id="113" name="Text 2"/>
          <p:cNvSpPr txBox="1"/>
          <p:nvPr/>
        </p:nvSpPr>
        <p:spPr>
          <a:xfrm>
            <a:off x="997624" y="2319338"/>
            <a:ext cx="1678584" cy="3124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500"/>
              </a:lnSpc>
              <a:defRPr sz="2000">
                <a:solidFill>
                  <a:srgbClr val="D9E1FF"/>
                </a:solidFill>
                <a:latin typeface="Kanit"/>
                <a:ea typeface="Kanit"/>
                <a:cs typeface="Kanit"/>
                <a:sym typeface="Kanit"/>
              </a:defRPr>
            </a:lvl1pPr>
          </a:lstStyle>
          <a:p>
            <a:pPr/>
            <a:r>
              <a:t>Datasets Used</a:t>
            </a:r>
          </a:p>
        </p:txBody>
      </p:sp>
      <p:sp>
        <p:nvSpPr>
          <p:cNvPr id="114" name="Text 3"/>
          <p:cNvSpPr txBox="1"/>
          <p:nvPr/>
        </p:nvSpPr>
        <p:spPr>
          <a:xfrm>
            <a:off x="997624" y="2778323"/>
            <a:ext cx="3241835" cy="66687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342900" indent="-342900">
              <a:lnSpc>
                <a:spcPts val="2700"/>
              </a:lnSpc>
              <a:buSzPct val="100000"/>
              <a:buChar char="•"/>
              <a:defRPr sz="1700">
                <a:solidFill>
                  <a:srgbClr val="D9E1FF"/>
                </a:solidFill>
                <a:latin typeface="Martel Sans Light"/>
                <a:ea typeface="Martel Sans Light"/>
                <a:cs typeface="Martel Sans Light"/>
                <a:sym typeface="Martel Sans Light"/>
              </a:defRPr>
            </a:lvl1pPr>
          </a:lstStyle>
          <a:p>
            <a:pPr/>
            <a:r>
              <a:t>Images from MS COCO, Flickr8k, and Flickr30k</a:t>
            </a:r>
          </a:p>
        </p:txBody>
      </p:sp>
      <p:sp>
        <p:nvSpPr>
          <p:cNvPr id="115" name="Text 4"/>
          <p:cNvSpPr txBox="1"/>
          <p:nvPr/>
        </p:nvSpPr>
        <p:spPr>
          <a:xfrm>
            <a:off x="997624" y="3565207"/>
            <a:ext cx="3241835" cy="66687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342900" indent="-342900">
              <a:lnSpc>
                <a:spcPts val="2700"/>
              </a:lnSpc>
              <a:buSzPct val="100000"/>
              <a:buChar char="•"/>
              <a:defRPr sz="1700">
                <a:solidFill>
                  <a:srgbClr val="D9E1FF"/>
                </a:solidFill>
                <a:latin typeface="Martel Sans Light"/>
                <a:ea typeface="Martel Sans Light"/>
                <a:cs typeface="Martel Sans Light"/>
                <a:sym typeface="Martel Sans Light"/>
              </a:defRPr>
            </a:lvl1pPr>
          </a:lstStyle>
          <a:p>
            <a:pPr/>
            <a:r>
              <a:t>Videos from MSR-VTT and YouCook2</a:t>
            </a:r>
          </a:p>
        </p:txBody>
      </p:sp>
      <p:sp>
        <p:nvSpPr>
          <p:cNvPr id="116" name="Shape 5"/>
          <p:cNvSpPr/>
          <p:nvPr/>
        </p:nvSpPr>
        <p:spPr>
          <a:xfrm>
            <a:off x="4682847" y="2097643"/>
            <a:ext cx="3685224" cy="2675812"/>
          </a:xfrm>
          <a:prstGeom prst="roundRect">
            <a:avLst>
              <a:gd name="adj" fmla="val 1243"/>
            </a:avLst>
          </a:prstGeom>
          <a:solidFill>
            <a:srgbClr val="2F2B54"/>
          </a:solidFill>
          <a:ln w="12700">
            <a:miter lim="400000"/>
          </a:ln>
        </p:spPr>
        <p:txBody>
          <a:bodyPr lIns="45719" rIns="45719"/>
          <a:lstStyle/>
          <a:p>
            <a:pPr/>
          </a:p>
        </p:txBody>
      </p:sp>
      <p:sp>
        <p:nvSpPr>
          <p:cNvPr id="117" name="Text 6"/>
          <p:cNvSpPr txBox="1"/>
          <p:nvPr/>
        </p:nvSpPr>
        <p:spPr>
          <a:xfrm>
            <a:off x="4904542" y="2319338"/>
            <a:ext cx="2215357" cy="3124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500"/>
              </a:lnSpc>
              <a:defRPr sz="2000">
                <a:solidFill>
                  <a:srgbClr val="D9E1FF"/>
                </a:solidFill>
                <a:latin typeface="Kanit"/>
                <a:ea typeface="Kanit"/>
                <a:cs typeface="Kanit"/>
                <a:sym typeface="Kanit"/>
              </a:defRPr>
            </a:lvl1pPr>
          </a:lstStyle>
          <a:p>
            <a:pPr/>
            <a:r>
              <a:t>Annotation Process</a:t>
            </a:r>
          </a:p>
        </p:txBody>
      </p:sp>
      <p:sp>
        <p:nvSpPr>
          <p:cNvPr id="118" name="Text 7"/>
          <p:cNvSpPr txBox="1"/>
          <p:nvPr/>
        </p:nvSpPr>
        <p:spPr>
          <a:xfrm>
            <a:off x="4904542" y="2778323"/>
            <a:ext cx="3241835" cy="169557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700"/>
              </a:lnSpc>
              <a:defRPr sz="1700">
                <a:solidFill>
                  <a:srgbClr val="D9E1FF"/>
                </a:solidFill>
                <a:latin typeface="Martel Sans Light"/>
                <a:ea typeface="Martel Sans Light"/>
                <a:cs typeface="Martel Sans Light"/>
                <a:sym typeface="Martel Sans Light"/>
              </a:defRPr>
            </a:lvl1pPr>
          </a:lstStyle>
          <a:p>
            <a:pPr/>
            <a:r>
              <a:t>Human experts provided descriptive captions aligned with visual content, ensuring high-quality ground truth for supervised learning.</a:t>
            </a:r>
          </a:p>
        </p:txBody>
      </p:sp>
      <p:sp>
        <p:nvSpPr>
          <p:cNvPr id="119" name="Shape 8"/>
          <p:cNvSpPr/>
          <p:nvPr/>
        </p:nvSpPr>
        <p:spPr>
          <a:xfrm>
            <a:off x="775930" y="4995147"/>
            <a:ext cx="7592139" cy="2121457"/>
          </a:xfrm>
          <a:prstGeom prst="roundRect">
            <a:avLst>
              <a:gd name="adj" fmla="val 1568"/>
            </a:avLst>
          </a:prstGeom>
          <a:solidFill>
            <a:srgbClr val="2F2B54"/>
          </a:solidFill>
          <a:ln w="12700">
            <a:miter lim="400000"/>
          </a:ln>
        </p:spPr>
        <p:txBody>
          <a:bodyPr lIns="45719" rIns="45719"/>
          <a:lstStyle/>
          <a:p>
            <a:pPr/>
          </a:p>
        </p:txBody>
      </p:sp>
      <p:sp>
        <p:nvSpPr>
          <p:cNvPr id="120" name="Text 9"/>
          <p:cNvSpPr txBox="1"/>
          <p:nvPr/>
        </p:nvSpPr>
        <p:spPr>
          <a:xfrm>
            <a:off x="997624" y="5216842"/>
            <a:ext cx="1636292" cy="3124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500"/>
              </a:lnSpc>
              <a:defRPr sz="2000">
                <a:solidFill>
                  <a:srgbClr val="D9E1FF"/>
                </a:solidFill>
                <a:latin typeface="Kanit"/>
                <a:ea typeface="Kanit"/>
                <a:cs typeface="Kanit"/>
                <a:sym typeface="Kanit"/>
              </a:defRPr>
            </a:lvl1pPr>
          </a:lstStyle>
          <a:p>
            <a:pPr/>
            <a:r>
              <a:t>Preprocessing</a:t>
            </a:r>
          </a:p>
        </p:txBody>
      </p:sp>
      <p:sp>
        <p:nvSpPr>
          <p:cNvPr id="121" name="Text 10"/>
          <p:cNvSpPr txBox="1"/>
          <p:nvPr/>
        </p:nvSpPr>
        <p:spPr>
          <a:xfrm>
            <a:off x="997624" y="5675827"/>
            <a:ext cx="5251408" cy="32397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lnSpc>
                <a:spcPts val="2700"/>
              </a:lnSpc>
              <a:buSzPct val="100000"/>
              <a:buChar char="•"/>
              <a:defRPr sz="1700">
                <a:solidFill>
                  <a:srgbClr val="D9E1FF"/>
                </a:solidFill>
                <a:latin typeface="Martel Sans Light"/>
                <a:ea typeface="Martel Sans Light"/>
                <a:cs typeface="Martel Sans Light"/>
                <a:sym typeface="Martel Sans Light"/>
              </a:defRPr>
            </a:lvl1pPr>
          </a:lstStyle>
          <a:p>
            <a:pPr/>
            <a:r>
              <a:t>Resizing images and extracting frames from videos</a:t>
            </a:r>
          </a:p>
        </p:txBody>
      </p:sp>
      <p:sp>
        <p:nvSpPr>
          <p:cNvPr id="122" name="Text 11"/>
          <p:cNvSpPr txBox="1"/>
          <p:nvPr/>
        </p:nvSpPr>
        <p:spPr>
          <a:xfrm>
            <a:off x="997624" y="6108024"/>
            <a:ext cx="3836356" cy="32397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lnSpc>
                <a:spcPts val="2700"/>
              </a:lnSpc>
              <a:buSzPct val="100000"/>
              <a:buChar char="•"/>
              <a:defRPr sz="1700">
                <a:solidFill>
                  <a:srgbClr val="D9E1FF"/>
                </a:solidFill>
                <a:latin typeface="Martel Sans Light"/>
                <a:ea typeface="Martel Sans Light"/>
                <a:cs typeface="Martel Sans Light"/>
                <a:sym typeface="Martel Sans Light"/>
              </a:defRPr>
            </a:lvl1pPr>
          </a:lstStyle>
          <a:p>
            <a:pPr/>
            <a:r>
              <a:t>Text captions tokenized and cleaned</a:t>
            </a:r>
          </a:p>
        </p:txBody>
      </p:sp>
      <p:sp>
        <p:nvSpPr>
          <p:cNvPr id="123" name="Text 12"/>
          <p:cNvSpPr txBox="1"/>
          <p:nvPr/>
        </p:nvSpPr>
        <p:spPr>
          <a:xfrm>
            <a:off x="997624" y="6540221"/>
            <a:ext cx="5396255" cy="32397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marL="342900" indent="-342900">
              <a:lnSpc>
                <a:spcPts val="2700"/>
              </a:lnSpc>
              <a:buSzPct val="100000"/>
              <a:buChar char="•"/>
              <a:defRPr sz="1700">
                <a:solidFill>
                  <a:srgbClr val="D9E1FF"/>
                </a:solidFill>
                <a:latin typeface="Martel Sans Light"/>
                <a:ea typeface="Martel Sans Light"/>
                <a:cs typeface="Martel Sans Light"/>
                <a:sym typeface="Martel Sans Light"/>
              </a:defRPr>
            </a:lvl1pPr>
          </a:lstStyle>
          <a:p>
            <a:pPr/>
            <a:r>
              <a:t>Optional feature extraction for enhanced consistency</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5" name="Image 0" descr="Image 0"/>
          <p:cNvPicPr>
            <a:picLocks noChangeAspect="1"/>
          </p:cNvPicPr>
          <p:nvPr/>
        </p:nvPicPr>
        <p:blipFill>
          <a:blip r:embed="rId2">
            <a:extLst/>
          </a:blip>
          <a:stretch>
            <a:fillRect/>
          </a:stretch>
        </p:blipFill>
        <p:spPr>
          <a:xfrm>
            <a:off x="0" y="0"/>
            <a:ext cx="14630400" cy="2248376"/>
          </a:xfrm>
          <a:prstGeom prst="rect">
            <a:avLst/>
          </a:prstGeom>
          <a:ln w="12700">
            <a:miter lim="400000"/>
          </a:ln>
        </p:spPr>
      </p:pic>
      <p:sp>
        <p:nvSpPr>
          <p:cNvPr id="126" name="Text 0"/>
          <p:cNvSpPr txBox="1"/>
          <p:nvPr/>
        </p:nvSpPr>
        <p:spPr>
          <a:xfrm>
            <a:off x="629483" y="3032641"/>
            <a:ext cx="3793195" cy="51294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4100"/>
              </a:lnSpc>
              <a:defRPr b="1" sz="3300">
                <a:solidFill>
                  <a:srgbClr val="FFFFFF"/>
                </a:solidFill>
                <a:latin typeface="Kanit"/>
                <a:ea typeface="Kanit"/>
                <a:cs typeface="Kanit"/>
                <a:sym typeface="Kanit"/>
              </a:defRPr>
            </a:lvl1pPr>
          </a:lstStyle>
          <a:p>
            <a:pPr/>
            <a:r>
              <a:t>Model Architecture</a:t>
            </a:r>
          </a:p>
        </p:txBody>
      </p:sp>
      <p:sp>
        <p:nvSpPr>
          <p:cNvPr id="127" name="Text 1"/>
          <p:cNvSpPr txBox="1"/>
          <p:nvPr/>
        </p:nvSpPr>
        <p:spPr>
          <a:xfrm>
            <a:off x="629482" y="4011216"/>
            <a:ext cx="1040310" cy="24993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000"/>
              </a:lnSpc>
              <a:defRPr sz="1600">
                <a:solidFill>
                  <a:srgbClr val="FFFFFF"/>
                </a:solidFill>
                <a:latin typeface="Kanit"/>
                <a:ea typeface="Kanit"/>
                <a:cs typeface="Kanit"/>
                <a:sym typeface="Kanit"/>
              </a:defRPr>
            </a:lvl1pPr>
          </a:lstStyle>
          <a:p>
            <a:pPr/>
            <a:r>
              <a:t>For Images</a:t>
            </a:r>
          </a:p>
        </p:txBody>
      </p:sp>
      <p:sp>
        <p:nvSpPr>
          <p:cNvPr id="128" name="Text 2"/>
          <p:cNvSpPr txBox="1"/>
          <p:nvPr/>
        </p:nvSpPr>
        <p:spPr>
          <a:xfrm>
            <a:off x="629482" y="4455438"/>
            <a:ext cx="6466285" cy="5438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200"/>
              </a:lnSpc>
              <a:defRPr b="1" sz="1400">
                <a:solidFill>
                  <a:srgbClr val="D9E1FF"/>
                </a:solidFill>
                <a:latin typeface="Martel Sans Light"/>
                <a:ea typeface="Martel Sans Light"/>
                <a:cs typeface="Martel Sans Light"/>
                <a:sym typeface="Martel Sans Light"/>
              </a:defRPr>
            </a:pPr>
            <a:r>
              <a:t>Encoder:</a:t>
            </a:r>
            <a:r>
              <a:rPr b="0"/>
              <a:t> A Convolutional Neural Network (CNN) such as ResNet or EfficientNet extracts rich feature representations from the input image.</a:t>
            </a:r>
          </a:p>
        </p:txBody>
      </p:sp>
      <p:sp>
        <p:nvSpPr>
          <p:cNvPr id="129" name="Text 3"/>
          <p:cNvSpPr txBox="1"/>
          <p:nvPr/>
        </p:nvSpPr>
        <p:spPr>
          <a:xfrm>
            <a:off x="629482" y="5192791"/>
            <a:ext cx="6466285" cy="82321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200"/>
              </a:lnSpc>
              <a:defRPr b="1" sz="1400">
                <a:solidFill>
                  <a:srgbClr val="D9E1FF"/>
                </a:solidFill>
                <a:latin typeface="Martel Sans Light"/>
                <a:ea typeface="Martel Sans Light"/>
                <a:cs typeface="Martel Sans Light"/>
                <a:sym typeface="Martel Sans Light"/>
              </a:defRPr>
            </a:pPr>
            <a:r>
              <a:t>Decoder:</a:t>
            </a:r>
            <a:r>
              <a:rPr b="0"/>
              <a:t> A Recurrent Neural Network (RNN) like LSTM or GRU, or a Transformer, generates a caption word-by-word based on the encoded image features.</a:t>
            </a:r>
          </a:p>
        </p:txBody>
      </p:sp>
      <p:sp>
        <p:nvSpPr>
          <p:cNvPr id="130" name="Text 4"/>
          <p:cNvSpPr txBox="1"/>
          <p:nvPr/>
        </p:nvSpPr>
        <p:spPr>
          <a:xfrm>
            <a:off x="629482" y="6217920"/>
            <a:ext cx="6466285" cy="5438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200"/>
              </a:lnSpc>
              <a:defRPr b="1" sz="1400">
                <a:solidFill>
                  <a:srgbClr val="D9E1FF"/>
                </a:solidFill>
                <a:latin typeface="Martel Sans Light"/>
                <a:ea typeface="Martel Sans Light"/>
                <a:cs typeface="Martel Sans Light"/>
                <a:sym typeface="Martel Sans Light"/>
              </a:defRPr>
            </a:pPr>
            <a:r>
              <a:t>Attention Mechanism:</a:t>
            </a:r>
            <a:r>
              <a:rPr b="0"/>
              <a:t> Helps the decoder focus on different parts of the image while generating each word.</a:t>
            </a:r>
          </a:p>
        </p:txBody>
      </p:sp>
      <p:sp>
        <p:nvSpPr>
          <p:cNvPr id="131" name="Text 5"/>
          <p:cNvSpPr txBox="1"/>
          <p:nvPr/>
        </p:nvSpPr>
        <p:spPr>
          <a:xfrm>
            <a:off x="7542252" y="4011216"/>
            <a:ext cx="991692" cy="24993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000"/>
              </a:lnSpc>
              <a:defRPr sz="1600">
                <a:solidFill>
                  <a:srgbClr val="FFFFFF"/>
                </a:solidFill>
                <a:latin typeface="Kanit"/>
                <a:ea typeface="Kanit"/>
                <a:cs typeface="Kanit"/>
                <a:sym typeface="Kanit"/>
              </a:defRPr>
            </a:lvl1pPr>
          </a:lstStyle>
          <a:p>
            <a:pPr/>
            <a:r>
              <a:t>For Videos</a:t>
            </a:r>
          </a:p>
        </p:txBody>
      </p:sp>
      <p:sp>
        <p:nvSpPr>
          <p:cNvPr id="132" name="Text 6"/>
          <p:cNvSpPr txBox="1"/>
          <p:nvPr/>
        </p:nvSpPr>
        <p:spPr>
          <a:xfrm>
            <a:off x="7542252" y="4455438"/>
            <a:ext cx="6466285" cy="5438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200"/>
              </a:lnSpc>
              <a:defRPr b="1" sz="1400">
                <a:solidFill>
                  <a:srgbClr val="D9E1FF"/>
                </a:solidFill>
                <a:latin typeface="Martel Sans Light"/>
                <a:ea typeface="Martel Sans Light"/>
                <a:cs typeface="Martel Sans Light"/>
                <a:sym typeface="Martel Sans Light"/>
              </a:defRPr>
            </a:pPr>
            <a:r>
              <a:t>Frame Feature Extraction:</a:t>
            </a:r>
            <a:r>
              <a:rPr b="0"/>
              <a:t> Use a 3D CNN (e.g., C3D, I3D) or a pre-trained 2D CNN applied to selected frames to extract temporal-spatial features.</a:t>
            </a:r>
          </a:p>
        </p:txBody>
      </p:sp>
      <p:sp>
        <p:nvSpPr>
          <p:cNvPr id="133" name="Text 7"/>
          <p:cNvSpPr txBox="1"/>
          <p:nvPr/>
        </p:nvSpPr>
        <p:spPr>
          <a:xfrm>
            <a:off x="7542252" y="5192791"/>
            <a:ext cx="6466285" cy="54381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200"/>
              </a:lnSpc>
              <a:defRPr b="1" sz="1400">
                <a:solidFill>
                  <a:srgbClr val="D9E1FF"/>
                </a:solidFill>
                <a:latin typeface="Martel Sans Light"/>
                <a:ea typeface="Martel Sans Light"/>
                <a:cs typeface="Martel Sans Light"/>
                <a:sym typeface="Martel Sans Light"/>
              </a:defRPr>
            </a:pPr>
            <a:r>
              <a:t>Sequence Modeling:</a:t>
            </a:r>
            <a:r>
              <a:rPr b="0"/>
              <a:t> Feed the sequence of frame features into an LSTM or Transformer to generate coherent video captions.</a:t>
            </a:r>
          </a:p>
        </p:txBody>
      </p:sp>
      <p:sp>
        <p:nvSpPr>
          <p:cNvPr id="134" name="Text 8"/>
          <p:cNvSpPr txBox="1"/>
          <p:nvPr/>
        </p:nvSpPr>
        <p:spPr>
          <a:xfrm>
            <a:off x="7542252" y="5930146"/>
            <a:ext cx="6466285" cy="5438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200"/>
              </a:lnSpc>
              <a:defRPr b="1" sz="1400">
                <a:solidFill>
                  <a:srgbClr val="D9E1FF"/>
                </a:solidFill>
                <a:latin typeface="Martel Sans Light"/>
                <a:ea typeface="Martel Sans Light"/>
                <a:cs typeface="Martel Sans Light"/>
                <a:sym typeface="Martel Sans Light"/>
              </a:defRPr>
            </a:pPr>
            <a:r>
              <a:t>Temporal Attention:</a:t>
            </a:r>
            <a:r>
              <a:rPr b="0"/>
              <a:t> Dynamically focuses on relevant frames at each step while generating the caption.</a:t>
            </a:r>
          </a:p>
        </p:txBody>
      </p:sp>
      <p:sp>
        <p:nvSpPr>
          <p:cNvPr id="135" name="Text 9"/>
          <p:cNvSpPr txBox="1"/>
          <p:nvPr/>
        </p:nvSpPr>
        <p:spPr>
          <a:xfrm>
            <a:off x="629482" y="7157560"/>
            <a:ext cx="11635942" cy="26441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200"/>
              </a:lnSpc>
              <a:defRPr sz="1400">
                <a:solidFill>
                  <a:srgbClr val="D9E1FF"/>
                </a:solidFill>
                <a:latin typeface="Martel Sans Light"/>
                <a:ea typeface="Martel Sans Light"/>
                <a:cs typeface="Martel Sans Light"/>
                <a:sym typeface="Martel Sans Light"/>
              </a:defRPr>
            </a:lvl1pPr>
          </a:lstStyle>
          <a:p>
            <a:pPr/>
            <a:r>
              <a:t>Both image and video captioning models follow an Encoder-Decoder architecture with enhancements like Attention for better context understanding.</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7" name="Image 0" descr="Image 0"/>
          <p:cNvPicPr>
            <a:picLocks noChangeAspect="1"/>
          </p:cNvPicPr>
          <p:nvPr/>
        </p:nvPicPr>
        <p:blipFill>
          <a:blip r:embed="rId2">
            <a:extLst/>
          </a:blip>
          <a:stretch>
            <a:fillRect/>
          </a:stretch>
        </p:blipFill>
        <p:spPr>
          <a:xfrm>
            <a:off x="9144000" y="0"/>
            <a:ext cx="5486400" cy="8229600"/>
          </a:xfrm>
          <a:prstGeom prst="rect">
            <a:avLst/>
          </a:prstGeom>
          <a:ln w="12700">
            <a:miter lim="400000"/>
          </a:ln>
        </p:spPr>
      </p:pic>
      <p:sp>
        <p:nvSpPr>
          <p:cNvPr id="138" name="Text 0"/>
          <p:cNvSpPr txBox="1"/>
          <p:nvPr/>
        </p:nvSpPr>
        <p:spPr>
          <a:xfrm>
            <a:off x="768072" y="928568"/>
            <a:ext cx="7607856" cy="125983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000"/>
              </a:lnSpc>
              <a:defRPr sz="4000">
                <a:solidFill>
                  <a:srgbClr val="FFFFFF"/>
                </a:solidFill>
                <a:latin typeface="Kanit"/>
                <a:ea typeface="Kanit"/>
                <a:cs typeface="Kanit"/>
                <a:sym typeface="Kanit"/>
              </a:defRPr>
            </a:lvl1pPr>
          </a:lstStyle>
          <a:p>
            <a:pPr/>
            <a:r>
              <a:t>Feature Extraction with Convolutional Neural Networks</a:t>
            </a:r>
          </a:p>
        </p:txBody>
      </p:sp>
      <p:sp>
        <p:nvSpPr>
          <p:cNvPr id="139" name="Shape 1"/>
          <p:cNvSpPr/>
          <p:nvPr/>
        </p:nvSpPr>
        <p:spPr>
          <a:xfrm>
            <a:off x="768072" y="2795348"/>
            <a:ext cx="493752" cy="493753"/>
          </a:xfrm>
          <a:prstGeom prst="roundRect">
            <a:avLst>
              <a:gd name="adj" fmla="val 6667"/>
            </a:avLst>
          </a:prstGeom>
          <a:solidFill>
            <a:srgbClr val="2F2B54"/>
          </a:solidFill>
          <a:ln w="12700">
            <a:miter lim="400000"/>
          </a:ln>
        </p:spPr>
        <p:txBody>
          <a:bodyPr lIns="45719" rIns="45719"/>
          <a:lstStyle/>
          <a:p>
            <a:pPr/>
          </a:p>
        </p:txBody>
      </p:sp>
      <p:sp>
        <p:nvSpPr>
          <p:cNvPr id="140" name="Text 2"/>
          <p:cNvSpPr txBox="1"/>
          <p:nvPr/>
        </p:nvSpPr>
        <p:spPr>
          <a:xfrm>
            <a:off x="1481256" y="2795348"/>
            <a:ext cx="2864992" cy="3124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500"/>
              </a:lnSpc>
              <a:defRPr sz="2000">
                <a:solidFill>
                  <a:srgbClr val="D9E1FF"/>
                </a:solidFill>
                <a:latin typeface="Kanit"/>
                <a:ea typeface="Kanit"/>
                <a:cs typeface="Kanit"/>
                <a:sym typeface="Kanit"/>
              </a:defRPr>
            </a:lvl1pPr>
          </a:lstStyle>
          <a:p>
            <a:pPr/>
            <a:r>
              <a:t>Spatial Feature Encoding</a:t>
            </a:r>
          </a:p>
        </p:txBody>
      </p:sp>
      <p:sp>
        <p:nvSpPr>
          <p:cNvPr id="141" name="Text 3"/>
          <p:cNvSpPr txBox="1"/>
          <p:nvPr/>
        </p:nvSpPr>
        <p:spPr>
          <a:xfrm>
            <a:off x="1481256" y="3249691"/>
            <a:ext cx="2981088" cy="169557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700"/>
              </a:lnSpc>
              <a:defRPr sz="1700">
                <a:solidFill>
                  <a:srgbClr val="D9E1FF"/>
                </a:solidFill>
                <a:latin typeface="Martel Sans Light"/>
                <a:ea typeface="Martel Sans Light"/>
                <a:cs typeface="Martel Sans Light"/>
                <a:sym typeface="Martel Sans Light"/>
              </a:defRPr>
            </a:lvl1pPr>
          </a:lstStyle>
          <a:p>
            <a:pPr/>
            <a:r>
              <a:t>CNNs encode images by extracting hierarchical spatial features from low-level edges to high-level objects and scenes.</a:t>
            </a:r>
          </a:p>
        </p:txBody>
      </p:sp>
      <p:sp>
        <p:nvSpPr>
          <p:cNvPr id="142" name="Shape 4"/>
          <p:cNvSpPr/>
          <p:nvPr/>
        </p:nvSpPr>
        <p:spPr>
          <a:xfrm>
            <a:off x="4681775" y="2795348"/>
            <a:ext cx="493753" cy="493753"/>
          </a:xfrm>
          <a:prstGeom prst="roundRect">
            <a:avLst>
              <a:gd name="adj" fmla="val 6667"/>
            </a:avLst>
          </a:prstGeom>
          <a:solidFill>
            <a:srgbClr val="2F2B54"/>
          </a:solidFill>
          <a:ln w="12700">
            <a:miter lim="400000"/>
          </a:ln>
        </p:spPr>
        <p:txBody>
          <a:bodyPr lIns="45719" rIns="45719"/>
          <a:lstStyle/>
          <a:p>
            <a:pPr/>
          </a:p>
        </p:txBody>
      </p:sp>
      <p:sp>
        <p:nvSpPr>
          <p:cNvPr id="143" name="Text 5"/>
          <p:cNvSpPr txBox="1"/>
          <p:nvPr/>
        </p:nvSpPr>
        <p:spPr>
          <a:xfrm>
            <a:off x="5394959" y="2795348"/>
            <a:ext cx="2981088" cy="62991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500"/>
              </a:lnSpc>
              <a:defRPr sz="2000">
                <a:solidFill>
                  <a:srgbClr val="D9E1FF"/>
                </a:solidFill>
                <a:latin typeface="Kanit"/>
                <a:ea typeface="Kanit"/>
                <a:cs typeface="Kanit"/>
                <a:sym typeface="Kanit"/>
              </a:defRPr>
            </a:lvl1pPr>
          </a:lstStyle>
          <a:p>
            <a:pPr/>
            <a:r>
              <a:t>Video Frame Representation</a:t>
            </a:r>
          </a:p>
        </p:txBody>
      </p:sp>
      <p:sp>
        <p:nvSpPr>
          <p:cNvPr id="144" name="Text 6"/>
          <p:cNvSpPr txBox="1"/>
          <p:nvPr/>
        </p:nvSpPr>
        <p:spPr>
          <a:xfrm>
            <a:off x="5394959" y="3572469"/>
            <a:ext cx="2981088" cy="169557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700"/>
              </a:lnSpc>
              <a:defRPr sz="1700">
                <a:solidFill>
                  <a:srgbClr val="D9E1FF"/>
                </a:solidFill>
                <a:latin typeface="Martel Sans Light"/>
                <a:ea typeface="Martel Sans Light"/>
                <a:cs typeface="Martel Sans Light"/>
                <a:sym typeface="Martel Sans Light"/>
              </a:defRPr>
            </a:lvl1pPr>
          </a:lstStyle>
          <a:p>
            <a:pPr/>
            <a:r>
              <a:t>Sequential frames are processed by CNNs independently to capture visual information before temporal modeling.</a:t>
            </a:r>
          </a:p>
        </p:txBody>
      </p:sp>
      <p:sp>
        <p:nvSpPr>
          <p:cNvPr id="145" name="Shape 7"/>
          <p:cNvSpPr/>
          <p:nvPr/>
        </p:nvSpPr>
        <p:spPr>
          <a:xfrm>
            <a:off x="768072" y="5793699"/>
            <a:ext cx="493752" cy="493753"/>
          </a:xfrm>
          <a:prstGeom prst="roundRect">
            <a:avLst>
              <a:gd name="adj" fmla="val 6667"/>
            </a:avLst>
          </a:prstGeom>
          <a:solidFill>
            <a:srgbClr val="2F2B54"/>
          </a:solidFill>
          <a:ln w="12700">
            <a:miter lim="400000"/>
          </a:ln>
        </p:spPr>
        <p:txBody>
          <a:bodyPr lIns="45719" rIns="45719"/>
          <a:lstStyle/>
          <a:p>
            <a:pPr/>
          </a:p>
        </p:txBody>
      </p:sp>
      <p:sp>
        <p:nvSpPr>
          <p:cNvPr id="146" name="Text 8"/>
          <p:cNvSpPr txBox="1"/>
          <p:nvPr/>
        </p:nvSpPr>
        <p:spPr>
          <a:xfrm>
            <a:off x="1481256" y="5793699"/>
            <a:ext cx="2313708" cy="3124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500"/>
              </a:lnSpc>
              <a:defRPr sz="2000">
                <a:solidFill>
                  <a:srgbClr val="D9E1FF"/>
                </a:solidFill>
                <a:latin typeface="Kanit"/>
                <a:ea typeface="Kanit"/>
                <a:cs typeface="Kanit"/>
                <a:sym typeface="Kanit"/>
              </a:defRPr>
            </a:lvl1pPr>
          </a:lstStyle>
          <a:p>
            <a:pPr/>
            <a:r>
              <a:t>Pretrained Networks</a:t>
            </a:r>
          </a:p>
        </p:txBody>
      </p:sp>
      <p:sp>
        <p:nvSpPr>
          <p:cNvPr id="147" name="Text 9"/>
          <p:cNvSpPr txBox="1"/>
          <p:nvPr/>
        </p:nvSpPr>
        <p:spPr>
          <a:xfrm>
            <a:off x="1481257" y="6248043"/>
            <a:ext cx="6894670" cy="66687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700"/>
              </a:lnSpc>
              <a:defRPr sz="1700">
                <a:solidFill>
                  <a:srgbClr val="D9E1FF"/>
                </a:solidFill>
                <a:latin typeface="Martel Sans Light"/>
                <a:ea typeface="Martel Sans Light"/>
                <a:cs typeface="Martel Sans Light"/>
                <a:sym typeface="Martel Sans Light"/>
              </a:defRPr>
            </a:lvl1pPr>
          </a:lstStyle>
          <a:p>
            <a:pPr/>
            <a:r>
              <a:t>Models like ResNet and Inception, pretrained on large image repositories, provide rich feature embeddings enhancing caption quality.</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Text 0"/>
          <p:cNvSpPr txBox="1"/>
          <p:nvPr/>
        </p:nvSpPr>
        <p:spPr>
          <a:xfrm>
            <a:off x="837723" y="2485787"/>
            <a:ext cx="8461277" cy="68731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5500"/>
              </a:lnSpc>
              <a:defRPr sz="4400">
                <a:solidFill>
                  <a:srgbClr val="FFFFFF"/>
                </a:solidFill>
                <a:latin typeface="Kanit"/>
                <a:ea typeface="Kanit"/>
                <a:cs typeface="Kanit"/>
                <a:sym typeface="Kanit"/>
              </a:defRPr>
            </a:lvl1pPr>
          </a:lstStyle>
          <a:p>
            <a:pPr/>
            <a:r>
              <a:t>Sequence Modeling Using LSTMs</a:t>
            </a:r>
          </a:p>
        </p:txBody>
      </p:sp>
      <p:sp>
        <p:nvSpPr>
          <p:cNvPr id="150" name="Text 1"/>
          <p:cNvSpPr txBox="1"/>
          <p:nvPr/>
        </p:nvSpPr>
        <p:spPr>
          <a:xfrm>
            <a:off x="837723" y="3788092"/>
            <a:ext cx="4201382" cy="33857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sz="2200">
                <a:solidFill>
                  <a:srgbClr val="FFFFFF"/>
                </a:solidFill>
                <a:latin typeface="Kanit"/>
                <a:ea typeface="Kanit"/>
                <a:cs typeface="Kanit"/>
                <a:sym typeface="Kanit"/>
              </a:defRPr>
            </a:lvl1pPr>
          </a:lstStyle>
          <a:p>
            <a:pPr/>
            <a:r>
              <a:t>Handling Temporal Dependencies</a:t>
            </a:r>
          </a:p>
        </p:txBody>
      </p:sp>
      <p:sp>
        <p:nvSpPr>
          <p:cNvPr id="151" name="Text 2"/>
          <p:cNvSpPr txBox="1"/>
          <p:nvPr/>
        </p:nvSpPr>
        <p:spPr>
          <a:xfrm>
            <a:off x="837723" y="4379357"/>
            <a:ext cx="6185537" cy="111937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000"/>
              </a:lnSpc>
              <a:defRPr>
                <a:solidFill>
                  <a:srgbClr val="D9E1FF"/>
                </a:solidFill>
                <a:latin typeface="Martel Sans Light"/>
                <a:ea typeface="Martel Sans Light"/>
                <a:cs typeface="Martel Sans Light"/>
                <a:sym typeface="Martel Sans Light"/>
              </a:defRPr>
            </a:lvl1pPr>
          </a:lstStyle>
          <a:p>
            <a:pPr/>
            <a:r>
              <a:t>LSTMs capture temporal context in sequences, maintaining memory of previous content to influence current word generation.</a:t>
            </a:r>
          </a:p>
        </p:txBody>
      </p:sp>
      <p:sp>
        <p:nvSpPr>
          <p:cNvPr id="152" name="Text 3"/>
          <p:cNvSpPr txBox="1"/>
          <p:nvPr/>
        </p:nvSpPr>
        <p:spPr>
          <a:xfrm>
            <a:off x="7614760" y="3788092"/>
            <a:ext cx="2575460" cy="33857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sz="2200">
                <a:solidFill>
                  <a:srgbClr val="FFFFFF"/>
                </a:solidFill>
                <a:latin typeface="Kanit"/>
                <a:ea typeface="Kanit"/>
                <a:cs typeface="Kanit"/>
                <a:sym typeface="Kanit"/>
              </a:defRPr>
            </a:lvl1pPr>
          </a:lstStyle>
          <a:p>
            <a:pPr/>
            <a:r>
              <a:t>Generating Captions</a:t>
            </a:r>
          </a:p>
        </p:txBody>
      </p:sp>
      <p:sp>
        <p:nvSpPr>
          <p:cNvPr id="153" name="Text 4"/>
          <p:cNvSpPr txBox="1"/>
          <p:nvPr/>
        </p:nvSpPr>
        <p:spPr>
          <a:xfrm>
            <a:off x="7614760" y="4379357"/>
            <a:ext cx="6185537" cy="111937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000"/>
              </a:lnSpc>
              <a:defRPr>
                <a:solidFill>
                  <a:srgbClr val="D9E1FF"/>
                </a:solidFill>
                <a:latin typeface="Martel Sans Light"/>
                <a:ea typeface="Martel Sans Light"/>
                <a:cs typeface="Martel Sans Light"/>
                <a:sym typeface="Martel Sans Light"/>
              </a:defRPr>
            </a:lvl1pPr>
          </a:lstStyle>
          <a:p>
            <a:pPr/>
            <a:r>
              <a:t>The model predicts the next word token based on extracted visual features and previous tokens, producing coherent sentences.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5" name="Image 0" descr="Image 0"/>
          <p:cNvPicPr>
            <a:picLocks noChangeAspect="1"/>
          </p:cNvPicPr>
          <p:nvPr/>
        </p:nvPicPr>
        <p:blipFill>
          <a:blip r:embed="rId2">
            <a:extLst/>
          </a:blip>
          <a:stretch>
            <a:fillRect/>
          </a:stretch>
        </p:blipFill>
        <p:spPr>
          <a:xfrm>
            <a:off x="0" y="0"/>
            <a:ext cx="14630400" cy="2750940"/>
          </a:xfrm>
          <a:prstGeom prst="rect">
            <a:avLst/>
          </a:prstGeom>
          <a:ln w="12700">
            <a:miter lim="400000"/>
          </a:ln>
        </p:spPr>
      </p:pic>
      <p:sp>
        <p:nvSpPr>
          <p:cNvPr id="156" name="Text 0"/>
          <p:cNvSpPr txBox="1"/>
          <p:nvPr/>
        </p:nvSpPr>
        <p:spPr>
          <a:xfrm>
            <a:off x="770214" y="3356133"/>
            <a:ext cx="8916592" cy="62483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5000"/>
              </a:lnSpc>
              <a:defRPr sz="4000">
                <a:solidFill>
                  <a:srgbClr val="FFFFFF"/>
                </a:solidFill>
                <a:latin typeface="Kanit"/>
                <a:ea typeface="Kanit"/>
                <a:cs typeface="Kanit"/>
                <a:sym typeface="Kanit"/>
              </a:defRPr>
            </a:lvl1pPr>
          </a:lstStyle>
          <a:p>
            <a:pPr/>
            <a:r>
              <a:t>Transformer-Based Caption Generation</a:t>
            </a:r>
          </a:p>
        </p:txBody>
      </p:sp>
      <p:pic>
        <p:nvPicPr>
          <p:cNvPr id="157" name="Image 1" descr="Image 1"/>
          <p:cNvPicPr>
            <a:picLocks noChangeAspect="1"/>
          </p:cNvPicPr>
          <p:nvPr/>
        </p:nvPicPr>
        <p:blipFill>
          <a:blip r:embed="rId3">
            <a:extLst/>
          </a:blip>
          <a:stretch>
            <a:fillRect/>
          </a:stretch>
        </p:blipFill>
        <p:spPr>
          <a:xfrm>
            <a:off x="770215" y="4333399"/>
            <a:ext cx="4363283" cy="880230"/>
          </a:xfrm>
          <a:prstGeom prst="rect">
            <a:avLst/>
          </a:prstGeom>
          <a:ln w="12700">
            <a:miter lim="400000"/>
          </a:ln>
        </p:spPr>
      </p:pic>
      <p:sp>
        <p:nvSpPr>
          <p:cNvPr id="158" name="Text 1"/>
          <p:cNvSpPr txBox="1"/>
          <p:nvPr/>
        </p:nvSpPr>
        <p:spPr>
          <a:xfrm>
            <a:off x="990243" y="5543668"/>
            <a:ext cx="2300065" cy="31241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500"/>
              </a:lnSpc>
              <a:defRPr sz="2000">
                <a:solidFill>
                  <a:srgbClr val="D9E1FF"/>
                </a:solidFill>
                <a:latin typeface="Kanit"/>
                <a:ea typeface="Kanit"/>
                <a:cs typeface="Kanit"/>
                <a:sym typeface="Kanit"/>
              </a:defRPr>
            </a:lvl1pPr>
          </a:lstStyle>
          <a:p>
            <a:pPr/>
            <a:r>
              <a:t>Multi-Head Attention</a:t>
            </a:r>
          </a:p>
        </p:txBody>
      </p:sp>
      <p:sp>
        <p:nvSpPr>
          <p:cNvPr id="159" name="Text 2"/>
          <p:cNvSpPr txBox="1"/>
          <p:nvPr/>
        </p:nvSpPr>
        <p:spPr>
          <a:xfrm>
            <a:off x="990243" y="5999321"/>
            <a:ext cx="3923229" cy="135267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700"/>
              </a:lnSpc>
              <a:defRPr sz="1700">
                <a:solidFill>
                  <a:srgbClr val="D9E1FF"/>
                </a:solidFill>
                <a:latin typeface="Martel Sans Light"/>
                <a:ea typeface="Martel Sans Light"/>
                <a:cs typeface="Martel Sans Light"/>
                <a:sym typeface="Martel Sans Light"/>
              </a:defRPr>
            </a:lvl1pPr>
          </a:lstStyle>
          <a:p>
            <a:pPr/>
            <a:r>
              <a:t>Allows the model to focus on different image regions or temporal moments simultaneously for contextual understanding.</a:t>
            </a:r>
          </a:p>
        </p:txBody>
      </p:sp>
      <p:pic>
        <p:nvPicPr>
          <p:cNvPr id="160" name="Image 2" descr="Image 2"/>
          <p:cNvPicPr>
            <a:picLocks noChangeAspect="1"/>
          </p:cNvPicPr>
          <p:nvPr/>
        </p:nvPicPr>
        <p:blipFill>
          <a:blip r:embed="rId4">
            <a:extLst/>
          </a:blip>
          <a:stretch>
            <a:fillRect/>
          </a:stretch>
        </p:blipFill>
        <p:spPr>
          <a:xfrm>
            <a:off x="5133499" y="4333399"/>
            <a:ext cx="4363283" cy="880230"/>
          </a:xfrm>
          <a:prstGeom prst="rect">
            <a:avLst/>
          </a:prstGeom>
          <a:ln w="12700">
            <a:miter lim="400000"/>
          </a:ln>
        </p:spPr>
      </p:pic>
      <p:sp>
        <p:nvSpPr>
          <p:cNvPr id="161" name="Text 3"/>
          <p:cNvSpPr txBox="1"/>
          <p:nvPr/>
        </p:nvSpPr>
        <p:spPr>
          <a:xfrm>
            <a:off x="5353525" y="5543668"/>
            <a:ext cx="2243759" cy="31241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500"/>
              </a:lnSpc>
              <a:defRPr sz="2000">
                <a:solidFill>
                  <a:srgbClr val="D9E1FF"/>
                </a:solidFill>
                <a:latin typeface="Kanit"/>
                <a:ea typeface="Kanit"/>
                <a:cs typeface="Kanit"/>
                <a:sym typeface="Kanit"/>
              </a:defRPr>
            </a:lvl1pPr>
          </a:lstStyle>
          <a:p>
            <a:pPr/>
            <a:r>
              <a:t>Positional Encoding</a:t>
            </a:r>
          </a:p>
        </p:txBody>
      </p:sp>
      <p:sp>
        <p:nvSpPr>
          <p:cNvPr id="162" name="Text 4"/>
          <p:cNvSpPr txBox="1"/>
          <p:nvPr/>
        </p:nvSpPr>
        <p:spPr>
          <a:xfrm>
            <a:off x="5353525" y="5999321"/>
            <a:ext cx="3923229" cy="100977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700"/>
              </a:lnSpc>
              <a:defRPr sz="1700">
                <a:solidFill>
                  <a:srgbClr val="D9E1FF"/>
                </a:solidFill>
                <a:latin typeface="Martel Sans Light"/>
                <a:ea typeface="Martel Sans Light"/>
                <a:cs typeface="Martel Sans Light"/>
                <a:sym typeface="Martel Sans Light"/>
              </a:defRPr>
            </a:lvl1pPr>
          </a:lstStyle>
          <a:p>
            <a:pPr/>
            <a:r>
              <a:t>Integrates sequence order information crucial for accurate language modeling over video frames.</a:t>
            </a:r>
          </a:p>
        </p:txBody>
      </p:sp>
      <p:pic>
        <p:nvPicPr>
          <p:cNvPr id="163" name="Image 3" descr="Image 3"/>
          <p:cNvPicPr>
            <a:picLocks noChangeAspect="1"/>
          </p:cNvPicPr>
          <p:nvPr/>
        </p:nvPicPr>
        <p:blipFill>
          <a:blip r:embed="rId5">
            <a:extLst/>
          </a:blip>
          <a:stretch>
            <a:fillRect/>
          </a:stretch>
        </p:blipFill>
        <p:spPr>
          <a:xfrm>
            <a:off x="9496782" y="4333399"/>
            <a:ext cx="4363284" cy="880230"/>
          </a:xfrm>
          <a:prstGeom prst="rect">
            <a:avLst/>
          </a:prstGeom>
          <a:ln w="12700">
            <a:miter lim="400000"/>
          </a:ln>
        </p:spPr>
      </p:pic>
      <p:sp>
        <p:nvSpPr>
          <p:cNvPr id="164" name="Text 5"/>
          <p:cNvSpPr txBox="1"/>
          <p:nvPr/>
        </p:nvSpPr>
        <p:spPr>
          <a:xfrm>
            <a:off x="9716809" y="5543668"/>
            <a:ext cx="1763416" cy="31241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500"/>
              </a:lnSpc>
              <a:defRPr sz="2000">
                <a:solidFill>
                  <a:srgbClr val="D9E1FF"/>
                </a:solidFill>
                <a:latin typeface="Kanit"/>
                <a:ea typeface="Kanit"/>
                <a:cs typeface="Kanit"/>
                <a:sym typeface="Kanit"/>
              </a:defRPr>
            </a:lvl1pPr>
          </a:lstStyle>
          <a:p>
            <a:pPr/>
            <a:r>
              <a:t>Stacked Layers</a:t>
            </a:r>
          </a:p>
        </p:txBody>
      </p:sp>
      <p:sp>
        <p:nvSpPr>
          <p:cNvPr id="165" name="Text 6"/>
          <p:cNvSpPr txBox="1"/>
          <p:nvPr/>
        </p:nvSpPr>
        <p:spPr>
          <a:xfrm>
            <a:off x="9716809" y="5999321"/>
            <a:ext cx="3923229" cy="100977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700"/>
              </a:lnSpc>
              <a:defRPr sz="1700">
                <a:solidFill>
                  <a:srgbClr val="D9E1FF"/>
                </a:solidFill>
                <a:latin typeface="Martel Sans Light"/>
                <a:ea typeface="Martel Sans Light"/>
                <a:cs typeface="Martel Sans Light"/>
                <a:sym typeface="Martel Sans Light"/>
              </a:defRPr>
            </a:lvl1pPr>
          </a:lstStyle>
          <a:p>
            <a:pPr/>
            <a:r>
              <a:t>Enables deep feature interactions between visual inputs and linguistic outputs, improving caption coherence.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Text 0"/>
          <p:cNvSpPr txBox="1"/>
          <p:nvPr/>
        </p:nvSpPr>
        <p:spPr>
          <a:xfrm>
            <a:off x="809981" y="750332"/>
            <a:ext cx="4370538" cy="661152"/>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5300"/>
              </a:lnSpc>
              <a:defRPr sz="4200">
                <a:solidFill>
                  <a:srgbClr val="FFFFFF"/>
                </a:solidFill>
                <a:latin typeface="Kanit"/>
                <a:ea typeface="Kanit"/>
                <a:cs typeface="Kanit"/>
                <a:sym typeface="Kanit"/>
              </a:defRPr>
            </a:lvl1pPr>
          </a:lstStyle>
          <a:p>
            <a:pPr/>
            <a:r>
              <a:t>Evaluation Metrics</a:t>
            </a:r>
          </a:p>
        </p:txBody>
      </p:sp>
      <p:pic>
        <p:nvPicPr>
          <p:cNvPr id="168" name="Image 0" descr="Image 0"/>
          <p:cNvPicPr>
            <a:picLocks noChangeAspect="1"/>
          </p:cNvPicPr>
          <p:nvPr/>
        </p:nvPicPr>
        <p:blipFill>
          <a:blip r:embed="rId2">
            <a:extLst/>
          </a:blip>
          <a:stretch>
            <a:fillRect/>
          </a:stretch>
        </p:blipFill>
        <p:spPr>
          <a:xfrm>
            <a:off x="3412092" y="3576280"/>
            <a:ext cx="7806096" cy="7806095"/>
          </a:xfrm>
          <a:prstGeom prst="rect">
            <a:avLst/>
          </a:prstGeom>
          <a:ln w="12700">
            <a:miter lim="400000"/>
          </a:ln>
        </p:spPr>
      </p:pic>
      <p:sp>
        <p:nvSpPr>
          <p:cNvPr id="169" name="Text 1"/>
          <p:cNvSpPr txBox="1"/>
          <p:nvPr/>
        </p:nvSpPr>
        <p:spPr>
          <a:xfrm>
            <a:off x="4584679" y="5771495"/>
            <a:ext cx="224595" cy="5854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4900"/>
              </a:lnSpc>
              <a:defRPr sz="3000">
                <a:solidFill>
                  <a:srgbClr val="D9E1FF"/>
                </a:solidFill>
                <a:latin typeface="Kanit"/>
                <a:ea typeface="Kanit"/>
                <a:cs typeface="Kanit"/>
                <a:sym typeface="Kanit"/>
              </a:defRPr>
            </a:lvl1pPr>
          </a:lstStyle>
          <a:p>
            <a:pPr/>
            <a:r>
              <a:t>1</a:t>
            </a:r>
          </a:p>
        </p:txBody>
      </p:sp>
      <p:pic>
        <p:nvPicPr>
          <p:cNvPr id="170" name="Image 1" descr="Image 1"/>
          <p:cNvPicPr>
            <a:picLocks noChangeAspect="1"/>
          </p:cNvPicPr>
          <p:nvPr/>
        </p:nvPicPr>
        <p:blipFill>
          <a:blip r:embed="rId3">
            <a:extLst/>
          </a:blip>
          <a:stretch>
            <a:fillRect/>
          </a:stretch>
        </p:blipFill>
        <p:spPr>
          <a:xfrm>
            <a:off x="3412092" y="3576280"/>
            <a:ext cx="7806096" cy="7806095"/>
          </a:xfrm>
          <a:prstGeom prst="rect">
            <a:avLst/>
          </a:prstGeom>
          <a:ln w="12700">
            <a:miter lim="400000"/>
          </a:ln>
        </p:spPr>
      </p:pic>
      <p:sp>
        <p:nvSpPr>
          <p:cNvPr id="171" name="Text 2"/>
          <p:cNvSpPr txBox="1"/>
          <p:nvPr/>
        </p:nvSpPr>
        <p:spPr>
          <a:xfrm>
            <a:off x="7119759" y="4307859"/>
            <a:ext cx="224595" cy="58546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4900"/>
              </a:lnSpc>
              <a:defRPr sz="3000">
                <a:solidFill>
                  <a:srgbClr val="D9E1FF"/>
                </a:solidFill>
                <a:latin typeface="Kanit"/>
                <a:ea typeface="Kanit"/>
                <a:cs typeface="Kanit"/>
                <a:sym typeface="Kanit"/>
              </a:defRPr>
            </a:lvl1pPr>
          </a:lstStyle>
          <a:p>
            <a:pPr/>
            <a:r>
              <a:t>2</a:t>
            </a:r>
          </a:p>
        </p:txBody>
      </p:sp>
      <p:pic>
        <p:nvPicPr>
          <p:cNvPr id="172" name="Image 2" descr="Image 2"/>
          <p:cNvPicPr>
            <a:picLocks noChangeAspect="1"/>
          </p:cNvPicPr>
          <p:nvPr/>
        </p:nvPicPr>
        <p:blipFill>
          <a:blip r:embed="rId4">
            <a:extLst/>
          </a:blip>
          <a:stretch>
            <a:fillRect/>
          </a:stretch>
        </p:blipFill>
        <p:spPr>
          <a:xfrm>
            <a:off x="3412092" y="3576280"/>
            <a:ext cx="7806096" cy="7806095"/>
          </a:xfrm>
          <a:prstGeom prst="rect">
            <a:avLst/>
          </a:prstGeom>
          <a:ln w="12700">
            <a:miter lim="400000"/>
          </a:ln>
        </p:spPr>
      </p:pic>
      <p:sp>
        <p:nvSpPr>
          <p:cNvPr id="173" name="Text 3"/>
          <p:cNvSpPr txBox="1"/>
          <p:nvPr/>
        </p:nvSpPr>
        <p:spPr>
          <a:xfrm>
            <a:off x="9654719" y="5771495"/>
            <a:ext cx="224595" cy="58546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4900"/>
              </a:lnSpc>
              <a:defRPr sz="3000">
                <a:solidFill>
                  <a:srgbClr val="D9E1FF"/>
                </a:solidFill>
                <a:latin typeface="Kanit"/>
                <a:ea typeface="Kanit"/>
                <a:cs typeface="Kanit"/>
                <a:sym typeface="Kanit"/>
              </a:defRPr>
            </a:lvl1pPr>
          </a:lstStyle>
          <a:p>
            <a:pPr/>
            <a:r>
              <a:t>3</a:t>
            </a:r>
          </a:p>
        </p:txBody>
      </p:sp>
      <p:sp>
        <p:nvSpPr>
          <p:cNvPr id="174" name="Text 4"/>
          <p:cNvSpPr txBox="1"/>
          <p:nvPr/>
        </p:nvSpPr>
        <p:spPr>
          <a:xfrm>
            <a:off x="2507918" y="3064668"/>
            <a:ext cx="709403" cy="32549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600"/>
              </a:lnSpc>
              <a:defRPr sz="2100">
                <a:solidFill>
                  <a:srgbClr val="FFFFFF"/>
                </a:solidFill>
                <a:latin typeface="Kanit"/>
                <a:ea typeface="Kanit"/>
                <a:cs typeface="Kanit"/>
                <a:sym typeface="Kanit"/>
              </a:defRPr>
            </a:lvl1pPr>
          </a:lstStyle>
          <a:p>
            <a:pPr/>
            <a:r>
              <a:t>BLEU</a:t>
            </a:r>
          </a:p>
        </p:txBody>
      </p:sp>
      <p:sp>
        <p:nvSpPr>
          <p:cNvPr id="175" name="Text 5"/>
          <p:cNvSpPr txBox="1"/>
          <p:nvPr/>
        </p:nvSpPr>
        <p:spPr>
          <a:xfrm>
            <a:off x="809982" y="3543775"/>
            <a:ext cx="4105394" cy="7155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900"/>
              </a:lnSpc>
              <a:defRPr>
                <a:solidFill>
                  <a:srgbClr val="D9E1FF"/>
                </a:solidFill>
                <a:latin typeface="Martel Sans Light"/>
                <a:ea typeface="Martel Sans Light"/>
                <a:cs typeface="Martel Sans Light"/>
                <a:sym typeface="Martel Sans Light"/>
              </a:defRPr>
            </a:lvl1pPr>
          </a:lstStyle>
          <a:p>
            <a:pPr/>
            <a:r>
              <a:t>Measures n-gram precision against reference captions.</a:t>
            </a:r>
          </a:p>
        </p:txBody>
      </p:sp>
      <p:sp>
        <p:nvSpPr>
          <p:cNvPr id="176" name="Text 6"/>
          <p:cNvSpPr txBox="1"/>
          <p:nvPr/>
        </p:nvSpPr>
        <p:spPr>
          <a:xfrm>
            <a:off x="6738281" y="1893808"/>
            <a:ext cx="1153599" cy="32549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600"/>
              </a:lnSpc>
              <a:defRPr sz="2100">
                <a:solidFill>
                  <a:srgbClr val="FFFFFF"/>
                </a:solidFill>
                <a:latin typeface="Kanit"/>
                <a:ea typeface="Kanit"/>
                <a:cs typeface="Kanit"/>
                <a:sym typeface="Kanit"/>
              </a:defRPr>
            </a:lvl1pPr>
          </a:lstStyle>
          <a:p>
            <a:pPr/>
            <a:r>
              <a:t>METEOR</a:t>
            </a:r>
          </a:p>
        </p:txBody>
      </p:sp>
      <p:sp>
        <p:nvSpPr>
          <p:cNvPr id="177" name="Text 7"/>
          <p:cNvSpPr txBox="1"/>
          <p:nvPr/>
        </p:nvSpPr>
        <p:spPr>
          <a:xfrm>
            <a:off x="5262443" y="2372916"/>
            <a:ext cx="4105395" cy="71551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900"/>
              </a:lnSpc>
              <a:defRPr>
                <a:solidFill>
                  <a:srgbClr val="D9E1FF"/>
                </a:solidFill>
                <a:latin typeface="Martel Sans Light"/>
                <a:ea typeface="Martel Sans Light"/>
                <a:cs typeface="Martel Sans Light"/>
                <a:sym typeface="Martel Sans Light"/>
              </a:defRPr>
            </a:lvl1pPr>
          </a:lstStyle>
          <a:p>
            <a:pPr/>
            <a:r>
              <a:t>Assesses harmonic mean of precision and recall, incorporating synonyms.</a:t>
            </a:r>
          </a:p>
        </p:txBody>
      </p:sp>
      <p:sp>
        <p:nvSpPr>
          <p:cNvPr id="178" name="Text 8"/>
          <p:cNvSpPr txBox="1"/>
          <p:nvPr/>
        </p:nvSpPr>
        <p:spPr>
          <a:xfrm>
            <a:off x="11398190" y="2694383"/>
            <a:ext cx="738703" cy="32549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600"/>
              </a:lnSpc>
              <a:defRPr sz="2100">
                <a:solidFill>
                  <a:srgbClr val="FFFFFF"/>
                </a:solidFill>
                <a:latin typeface="Kanit"/>
                <a:ea typeface="Kanit"/>
                <a:cs typeface="Kanit"/>
                <a:sym typeface="Kanit"/>
              </a:defRPr>
            </a:lvl1pPr>
          </a:lstStyle>
          <a:p>
            <a:pPr/>
            <a:r>
              <a:t>CIDEr</a:t>
            </a:r>
          </a:p>
        </p:txBody>
      </p:sp>
      <p:sp>
        <p:nvSpPr>
          <p:cNvPr id="179" name="Text 9"/>
          <p:cNvSpPr txBox="1"/>
          <p:nvPr/>
        </p:nvSpPr>
        <p:spPr>
          <a:xfrm>
            <a:off x="9714904" y="3173491"/>
            <a:ext cx="4105395" cy="10838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900"/>
              </a:lnSpc>
              <a:defRPr>
                <a:solidFill>
                  <a:srgbClr val="D9E1FF"/>
                </a:solidFill>
                <a:latin typeface="Martel Sans Light"/>
                <a:ea typeface="Martel Sans Light"/>
                <a:cs typeface="Martel Sans Light"/>
                <a:sym typeface="Martel Sans Light"/>
              </a:defRPr>
            </a:lvl1pPr>
          </a:lstStyle>
          <a:p>
            <a:pPr/>
            <a:r>
              <a:t>Focuses on consensus in consensus captions by weighting relevant n-grams with TF-IDF.</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1" name="Image 0" descr="Image 0"/>
          <p:cNvPicPr>
            <a:picLocks noChangeAspect="1"/>
          </p:cNvPicPr>
          <p:nvPr/>
        </p:nvPicPr>
        <p:blipFill>
          <a:blip r:embed="rId2">
            <a:extLst/>
          </a:blip>
          <a:stretch>
            <a:fillRect/>
          </a:stretch>
        </p:blipFill>
        <p:spPr>
          <a:xfrm>
            <a:off x="9144000" y="0"/>
            <a:ext cx="5486400" cy="8232338"/>
          </a:xfrm>
          <a:prstGeom prst="rect">
            <a:avLst/>
          </a:prstGeom>
          <a:ln w="12700">
            <a:miter lim="400000"/>
          </a:ln>
        </p:spPr>
      </p:pic>
      <p:sp>
        <p:nvSpPr>
          <p:cNvPr id="182" name="Text 0"/>
          <p:cNvSpPr txBox="1"/>
          <p:nvPr/>
        </p:nvSpPr>
        <p:spPr>
          <a:xfrm>
            <a:off x="725329" y="569951"/>
            <a:ext cx="7693343" cy="120827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4800"/>
              </a:lnSpc>
              <a:defRPr sz="3800">
                <a:solidFill>
                  <a:srgbClr val="FFFFFF"/>
                </a:solidFill>
                <a:latin typeface="Kanit"/>
                <a:ea typeface="Kanit"/>
                <a:cs typeface="Kanit"/>
                <a:sym typeface="Kanit"/>
              </a:defRPr>
            </a:lvl1pPr>
          </a:lstStyle>
          <a:p>
            <a:pPr/>
            <a:r>
              <a:t>Key Findings: Transformer Model Improvements</a:t>
            </a:r>
          </a:p>
        </p:txBody>
      </p:sp>
      <p:sp>
        <p:nvSpPr>
          <p:cNvPr id="183" name="Text 1"/>
          <p:cNvSpPr txBox="1"/>
          <p:nvPr/>
        </p:nvSpPr>
        <p:spPr>
          <a:xfrm>
            <a:off x="1890973" y="2203608"/>
            <a:ext cx="1359887" cy="69328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5300"/>
              </a:lnSpc>
              <a:defRPr sz="5300">
                <a:solidFill>
                  <a:srgbClr val="D9E1FF"/>
                </a:solidFill>
                <a:latin typeface="Kanit"/>
                <a:ea typeface="Kanit"/>
                <a:cs typeface="Kanit"/>
                <a:sym typeface="Kanit"/>
              </a:defRPr>
            </a:lvl1pPr>
          </a:lstStyle>
          <a:p>
            <a:pPr/>
            <a:r>
              <a:t>30%</a:t>
            </a:r>
          </a:p>
        </p:txBody>
      </p:sp>
      <p:sp>
        <p:nvSpPr>
          <p:cNvPr id="184" name="Text 2"/>
          <p:cNvSpPr txBox="1"/>
          <p:nvPr/>
        </p:nvSpPr>
        <p:spPr>
          <a:xfrm>
            <a:off x="1283602" y="3146464"/>
            <a:ext cx="2574628" cy="29933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400"/>
              </a:lnSpc>
              <a:defRPr sz="1900">
                <a:solidFill>
                  <a:srgbClr val="D9E1FF"/>
                </a:solidFill>
                <a:latin typeface="Kanit"/>
                <a:ea typeface="Kanit"/>
                <a:cs typeface="Kanit"/>
                <a:sym typeface="Kanit"/>
              </a:defRPr>
            </a:lvl1pPr>
          </a:lstStyle>
          <a:p>
            <a:pPr/>
            <a:r>
              <a:t>Caption Accuracy Boost</a:t>
            </a:r>
          </a:p>
        </p:txBody>
      </p:sp>
      <p:sp>
        <p:nvSpPr>
          <p:cNvPr id="185" name="Text 3"/>
          <p:cNvSpPr txBox="1"/>
          <p:nvPr/>
        </p:nvSpPr>
        <p:spPr>
          <a:xfrm>
            <a:off x="725328" y="3575565"/>
            <a:ext cx="3691177" cy="9712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600"/>
              </a:lnSpc>
              <a:defRPr sz="1600">
                <a:solidFill>
                  <a:srgbClr val="D9E1FF"/>
                </a:solidFill>
                <a:latin typeface="Martel Sans Light"/>
                <a:ea typeface="Martel Sans Light"/>
                <a:cs typeface="Martel Sans Light"/>
                <a:sym typeface="Martel Sans Light"/>
              </a:defRPr>
            </a:lvl1pPr>
          </a:lstStyle>
          <a:p>
            <a:pPr/>
            <a:r>
              <a:t>Transformers showed a 30% improvement in descriptive accuracy over LSTM baselines.</a:t>
            </a:r>
          </a:p>
        </p:txBody>
      </p:sp>
      <p:sp>
        <p:nvSpPr>
          <p:cNvPr id="186" name="Text 4"/>
          <p:cNvSpPr txBox="1"/>
          <p:nvPr/>
        </p:nvSpPr>
        <p:spPr>
          <a:xfrm>
            <a:off x="5893080" y="2203608"/>
            <a:ext cx="1359887" cy="69328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5300"/>
              </a:lnSpc>
              <a:defRPr sz="5300">
                <a:solidFill>
                  <a:srgbClr val="D9E1FF"/>
                </a:solidFill>
                <a:latin typeface="Kanit"/>
                <a:ea typeface="Kanit"/>
                <a:cs typeface="Kanit"/>
                <a:sym typeface="Kanit"/>
              </a:defRPr>
            </a:lvl1pPr>
          </a:lstStyle>
          <a:p>
            <a:pPr/>
            <a:r>
              <a:t>40%</a:t>
            </a:r>
          </a:p>
        </p:txBody>
      </p:sp>
      <p:sp>
        <p:nvSpPr>
          <p:cNvPr id="187" name="Text 5"/>
          <p:cNvSpPr txBox="1"/>
          <p:nvPr/>
        </p:nvSpPr>
        <p:spPr>
          <a:xfrm>
            <a:off x="5332603" y="3146464"/>
            <a:ext cx="2480842" cy="29933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400"/>
              </a:lnSpc>
              <a:defRPr sz="1900">
                <a:solidFill>
                  <a:srgbClr val="D9E1FF"/>
                </a:solidFill>
                <a:latin typeface="Kanit"/>
                <a:ea typeface="Kanit"/>
                <a:cs typeface="Kanit"/>
                <a:sym typeface="Kanit"/>
              </a:defRPr>
            </a:lvl1pPr>
          </a:lstStyle>
          <a:p>
            <a:pPr/>
            <a:r>
              <a:t>Context Understanding</a:t>
            </a:r>
          </a:p>
        </p:txBody>
      </p:sp>
      <p:sp>
        <p:nvSpPr>
          <p:cNvPr id="188" name="Text 6"/>
          <p:cNvSpPr txBox="1"/>
          <p:nvPr/>
        </p:nvSpPr>
        <p:spPr>
          <a:xfrm>
            <a:off x="4727376" y="3575565"/>
            <a:ext cx="3691296" cy="9712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600"/>
              </a:lnSpc>
              <a:defRPr sz="1600">
                <a:solidFill>
                  <a:srgbClr val="D9E1FF"/>
                </a:solidFill>
                <a:latin typeface="Martel Sans Light"/>
                <a:ea typeface="Martel Sans Light"/>
                <a:cs typeface="Martel Sans Light"/>
                <a:sym typeface="Martel Sans Light"/>
              </a:defRPr>
            </a:lvl1pPr>
          </a:lstStyle>
          <a:p>
            <a:pPr/>
            <a:r>
              <a:t>Video captioning models better captured long-range temporal context, improving coherence by 40%.</a:t>
            </a:r>
          </a:p>
        </p:txBody>
      </p:sp>
      <p:sp>
        <p:nvSpPr>
          <p:cNvPr id="189" name="Text 7"/>
          <p:cNvSpPr txBox="1"/>
          <p:nvPr/>
        </p:nvSpPr>
        <p:spPr>
          <a:xfrm>
            <a:off x="3891996" y="5295662"/>
            <a:ext cx="1359887" cy="69328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5300"/>
              </a:lnSpc>
              <a:defRPr sz="5300">
                <a:solidFill>
                  <a:srgbClr val="D9E1FF"/>
                </a:solidFill>
                <a:latin typeface="Kanit"/>
                <a:ea typeface="Kanit"/>
                <a:cs typeface="Kanit"/>
                <a:sym typeface="Kanit"/>
              </a:defRPr>
            </a:lvl1pPr>
          </a:lstStyle>
          <a:p>
            <a:pPr/>
            <a:r>
              <a:t>25%</a:t>
            </a:r>
          </a:p>
        </p:txBody>
      </p:sp>
      <p:sp>
        <p:nvSpPr>
          <p:cNvPr id="190" name="Text 8"/>
          <p:cNvSpPr txBox="1"/>
          <p:nvPr/>
        </p:nvSpPr>
        <p:spPr>
          <a:xfrm>
            <a:off x="3184006" y="6238518"/>
            <a:ext cx="2775869" cy="29933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400"/>
              </a:lnSpc>
              <a:defRPr sz="1900">
                <a:solidFill>
                  <a:srgbClr val="D9E1FF"/>
                </a:solidFill>
                <a:latin typeface="Kanit"/>
                <a:ea typeface="Kanit"/>
                <a:cs typeface="Kanit"/>
                <a:sym typeface="Kanit"/>
              </a:defRPr>
            </a:lvl1pPr>
          </a:lstStyle>
          <a:p>
            <a:pPr/>
            <a:r>
              <a:t>Preserving Dependencies</a:t>
            </a:r>
          </a:p>
        </p:txBody>
      </p:sp>
      <p:sp>
        <p:nvSpPr>
          <p:cNvPr id="191" name="Text 9"/>
          <p:cNvSpPr txBox="1"/>
          <p:nvPr/>
        </p:nvSpPr>
        <p:spPr>
          <a:xfrm>
            <a:off x="2726293" y="6667619"/>
            <a:ext cx="3691295" cy="9712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2600"/>
              </a:lnSpc>
              <a:defRPr sz="1600">
                <a:solidFill>
                  <a:srgbClr val="D9E1FF"/>
                </a:solidFill>
                <a:latin typeface="Martel Sans Light"/>
                <a:ea typeface="Martel Sans Light"/>
                <a:cs typeface="Martel Sans Light"/>
                <a:sym typeface="Martel Sans Light"/>
              </a:defRPr>
            </a:lvl1pPr>
          </a:lstStyle>
          <a:p>
            <a:pPr/>
            <a:r>
              <a:t>Spatial and temporal dependencies were maintained more effectively, enhancing caption relevance by 25%.</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3" name="Image 0" descr="Image 0"/>
          <p:cNvPicPr>
            <a:picLocks noChangeAspect="1"/>
          </p:cNvPicPr>
          <p:nvPr/>
        </p:nvPicPr>
        <p:blipFill>
          <a:blip r:embed="rId2">
            <a:extLst/>
          </a:blip>
          <a:stretch>
            <a:fillRect/>
          </a:stretch>
        </p:blipFill>
        <p:spPr>
          <a:xfrm>
            <a:off x="9144000" y="0"/>
            <a:ext cx="5486400" cy="8229600"/>
          </a:xfrm>
          <a:prstGeom prst="rect">
            <a:avLst/>
          </a:prstGeom>
          <a:ln w="12700">
            <a:miter lim="400000"/>
          </a:ln>
        </p:spPr>
      </p:pic>
      <p:sp>
        <p:nvSpPr>
          <p:cNvPr id="194" name="Text 0"/>
          <p:cNvSpPr txBox="1"/>
          <p:nvPr/>
        </p:nvSpPr>
        <p:spPr>
          <a:xfrm>
            <a:off x="837724" y="1373861"/>
            <a:ext cx="7032626" cy="6873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5500"/>
              </a:lnSpc>
              <a:defRPr sz="4400">
                <a:solidFill>
                  <a:srgbClr val="FFFFFF"/>
                </a:solidFill>
                <a:latin typeface="Kanit"/>
                <a:ea typeface="Kanit"/>
                <a:cs typeface="Kanit"/>
                <a:sym typeface="Kanit"/>
              </a:defRPr>
            </a:lvl1pPr>
          </a:lstStyle>
          <a:p>
            <a:pPr/>
            <a:r>
              <a:t>Conclusions and Next Steps</a:t>
            </a:r>
          </a:p>
        </p:txBody>
      </p:sp>
      <p:sp>
        <p:nvSpPr>
          <p:cNvPr id="195" name="Shape 1"/>
          <p:cNvSpPr/>
          <p:nvPr/>
        </p:nvSpPr>
        <p:spPr>
          <a:xfrm>
            <a:off x="837723" y="2706053"/>
            <a:ext cx="538521" cy="538521"/>
          </a:xfrm>
          <a:prstGeom prst="roundRect">
            <a:avLst>
              <a:gd name="adj" fmla="val 6668"/>
            </a:avLst>
          </a:prstGeom>
          <a:solidFill>
            <a:srgbClr val="2F2B54"/>
          </a:solidFill>
          <a:ln w="12700">
            <a:miter lim="400000"/>
          </a:ln>
        </p:spPr>
        <p:txBody>
          <a:bodyPr lIns="45719" rIns="45719"/>
          <a:lstStyle/>
          <a:p>
            <a:pPr/>
          </a:p>
        </p:txBody>
      </p:sp>
      <p:sp>
        <p:nvSpPr>
          <p:cNvPr id="196" name="Text 2"/>
          <p:cNvSpPr txBox="1"/>
          <p:nvPr/>
        </p:nvSpPr>
        <p:spPr>
          <a:xfrm>
            <a:off x="1008752" y="2764035"/>
            <a:ext cx="196343" cy="340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600"/>
              </a:lnSpc>
              <a:defRPr sz="2600">
                <a:solidFill>
                  <a:srgbClr val="D9E1FF"/>
                </a:solidFill>
                <a:latin typeface="Kanit"/>
                <a:ea typeface="Kanit"/>
                <a:cs typeface="Kanit"/>
                <a:sym typeface="Kanit"/>
              </a:defRPr>
            </a:lvl1pPr>
          </a:lstStyle>
          <a:p>
            <a:pPr/>
            <a:r>
              <a:t>1</a:t>
            </a:r>
          </a:p>
        </p:txBody>
      </p:sp>
      <p:sp>
        <p:nvSpPr>
          <p:cNvPr id="197" name="Text 3"/>
          <p:cNvSpPr txBox="1"/>
          <p:nvPr/>
        </p:nvSpPr>
        <p:spPr>
          <a:xfrm>
            <a:off x="1615559" y="2706053"/>
            <a:ext cx="2836784" cy="68147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700"/>
              </a:lnSpc>
              <a:defRPr sz="2200">
                <a:solidFill>
                  <a:srgbClr val="D9E1FF"/>
                </a:solidFill>
                <a:latin typeface="Kanit"/>
                <a:ea typeface="Kanit"/>
                <a:cs typeface="Kanit"/>
                <a:sym typeface="Kanit"/>
              </a:defRPr>
            </a:lvl1pPr>
          </a:lstStyle>
          <a:p>
            <a:pPr/>
            <a:r>
              <a:t>Leverage Transformers More</a:t>
            </a:r>
          </a:p>
        </p:txBody>
      </p:sp>
      <p:sp>
        <p:nvSpPr>
          <p:cNvPr id="198" name="Text 4"/>
          <p:cNvSpPr txBox="1"/>
          <p:nvPr/>
        </p:nvSpPr>
        <p:spPr>
          <a:xfrm>
            <a:off x="1615559" y="3553538"/>
            <a:ext cx="2836784" cy="150037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000"/>
              </a:lnSpc>
              <a:defRPr>
                <a:solidFill>
                  <a:srgbClr val="D9E1FF"/>
                </a:solidFill>
                <a:latin typeface="Martel Sans Light"/>
                <a:ea typeface="Martel Sans Light"/>
                <a:cs typeface="Martel Sans Light"/>
                <a:sym typeface="Martel Sans Light"/>
              </a:defRPr>
            </a:lvl1pPr>
          </a:lstStyle>
          <a:p>
            <a:pPr/>
            <a:r>
              <a:t>Further optimization and larger datasets could push caption quality closer to human levels.</a:t>
            </a:r>
          </a:p>
        </p:txBody>
      </p:sp>
      <p:sp>
        <p:nvSpPr>
          <p:cNvPr id="199" name="Shape 5"/>
          <p:cNvSpPr/>
          <p:nvPr/>
        </p:nvSpPr>
        <p:spPr>
          <a:xfrm>
            <a:off x="4691657" y="2706053"/>
            <a:ext cx="538521" cy="538521"/>
          </a:xfrm>
          <a:prstGeom prst="roundRect">
            <a:avLst>
              <a:gd name="adj" fmla="val 6668"/>
            </a:avLst>
          </a:prstGeom>
          <a:solidFill>
            <a:srgbClr val="2F2B54"/>
          </a:solidFill>
          <a:ln w="12700">
            <a:miter lim="400000"/>
          </a:ln>
        </p:spPr>
        <p:txBody>
          <a:bodyPr lIns="45719" rIns="45719"/>
          <a:lstStyle/>
          <a:p>
            <a:pPr/>
          </a:p>
        </p:txBody>
      </p:sp>
      <p:sp>
        <p:nvSpPr>
          <p:cNvPr id="200" name="Text 6"/>
          <p:cNvSpPr txBox="1"/>
          <p:nvPr/>
        </p:nvSpPr>
        <p:spPr>
          <a:xfrm>
            <a:off x="4862686" y="2764035"/>
            <a:ext cx="196343" cy="340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600"/>
              </a:lnSpc>
              <a:defRPr sz="2600">
                <a:solidFill>
                  <a:srgbClr val="D9E1FF"/>
                </a:solidFill>
                <a:latin typeface="Kanit"/>
                <a:ea typeface="Kanit"/>
                <a:cs typeface="Kanit"/>
                <a:sym typeface="Kanit"/>
              </a:defRPr>
            </a:lvl1pPr>
          </a:lstStyle>
          <a:p>
            <a:pPr/>
            <a:r>
              <a:t>2</a:t>
            </a:r>
          </a:p>
        </p:txBody>
      </p:sp>
      <p:sp>
        <p:nvSpPr>
          <p:cNvPr id="201" name="Text 7"/>
          <p:cNvSpPr txBox="1"/>
          <p:nvPr/>
        </p:nvSpPr>
        <p:spPr>
          <a:xfrm>
            <a:off x="5469492" y="2706053"/>
            <a:ext cx="2836784" cy="68147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700"/>
              </a:lnSpc>
              <a:defRPr sz="2200">
                <a:solidFill>
                  <a:srgbClr val="D9E1FF"/>
                </a:solidFill>
                <a:latin typeface="Kanit"/>
                <a:ea typeface="Kanit"/>
                <a:cs typeface="Kanit"/>
                <a:sym typeface="Kanit"/>
              </a:defRPr>
            </a:lvl1pPr>
          </a:lstStyle>
          <a:p>
            <a:pPr/>
            <a:r>
              <a:t>Integrate Multimodal Context</a:t>
            </a:r>
          </a:p>
        </p:txBody>
      </p:sp>
      <p:sp>
        <p:nvSpPr>
          <p:cNvPr id="202" name="Text 8"/>
          <p:cNvSpPr txBox="1"/>
          <p:nvPr/>
        </p:nvSpPr>
        <p:spPr>
          <a:xfrm>
            <a:off x="5469492" y="3553538"/>
            <a:ext cx="2836784" cy="150037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000"/>
              </a:lnSpc>
              <a:defRPr>
                <a:solidFill>
                  <a:srgbClr val="D9E1FF"/>
                </a:solidFill>
                <a:latin typeface="Martel Sans Light"/>
                <a:ea typeface="Martel Sans Light"/>
                <a:cs typeface="Martel Sans Light"/>
                <a:sym typeface="Martel Sans Light"/>
              </a:defRPr>
            </a:lvl1pPr>
          </a:lstStyle>
          <a:p>
            <a:pPr/>
            <a:r>
              <a:t>Incorporating audio and scene metadata can enrich video captioning contextuality.</a:t>
            </a:r>
          </a:p>
        </p:txBody>
      </p:sp>
      <p:sp>
        <p:nvSpPr>
          <p:cNvPr id="203" name="Shape 9"/>
          <p:cNvSpPr/>
          <p:nvPr/>
        </p:nvSpPr>
        <p:spPr>
          <a:xfrm>
            <a:off x="837723" y="5594151"/>
            <a:ext cx="538521" cy="538521"/>
          </a:xfrm>
          <a:prstGeom prst="roundRect">
            <a:avLst>
              <a:gd name="adj" fmla="val 6668"/>
            </a:avLst>
          </a:prstGeom>
          <a:solidFill>
            <a:srgbClr val="2F2B54"/>
          </a:solidFill>
          <a:ln w="12700">
            <a:miter lim="400000"/>
          </a:ln>
        </p:spPr>
        <p:txBody>
          <a:bodyPr lIns="45719" rIns="45719"/>
          <a:lstStyle/>
          <a:p>
            <a:pPr/>
          </a:p>
        </p:txBody>
      </p:sp>
      <p:sp>
        <p:nvSpPr>
          <p:cNvPr id="204" name="Text 10"/>
          <p:cNvSpPr txBox="1"/>
          <p:nvPr/>
        </p:nvSpPr>
        <p:spPr>
          <a:xfrm>
            <a:off x="1008752" y="5652134"/>
            <a:ext cx="196343" cy="3401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600"/>
              </a:lnSpc>
              <a:defRPr sz="2600">
                <a:solidFill>
                  <a:srgbClr val="D9E1FF"/>
                </a:solidFill>
                <a:latin typeface="Kanit"/>
                <a:ea typeface="Kanit"/>
                <a:cs typeface="Kanit"/>
                <a:sym typeface="Kanit"/>
              </a:defRPr>
            </a:lvl1pPr>
          </a:lstStyle>
          <a:p>
            <a:pPr/>
            <a:r>
              <a:t>3</a:t>
            </a:r>
          </a:p>
        </p:txBody>
      </p:sp>
      <p:sp>
        <p:nvSpPr>
          <p:cNvPr id="205" name="Text 11"/>
          <p:cNvSpPr txBox="1"/>
          <p:nvPr/>
        </p:nvSpPr>
        <p:spPr>
          <a:xfrm>
            <a:off x="1615559" y="5594151"/>
            <a:ext cx="2859907" cy="33857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sz="2200">
                <a:solidFill>
                  <a:srgbClr val="D9E1FF"/>
                </a:solidFill>
                <a:latin typeface="Kanit"/>
                <a:ea typeface="Kanit"/>
                <a:cs typeface="Kanit"/>
                <a:sym typeface="Kanit"/>
              </a:defRPr>
            </a:lvl1pPr>
          </a:lstStyle>
          <a:p>
            <a:pPr/>
            <a:r>
              <a:t>Real-Time Applications</a:t>
            </a:r>
          </a:p>
        </p:txBody>
      </p:sp>
      <p:sp>
        <p:nvSpPr>
          <p:cNvPr id="206" name="Text 12"/>
          <p:cNvSpPr txBox="1"/>
          <p:nvPr/>
        </p:nvSpPr>
        <p:spPr>
          <a:xfrm>
            <a:off x="1615558" y="6089689"/>
            <a:ext cx="6690719" cy="73837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000"/>
              </a:lnSpc>
              <a:defRPr>
                <a:solidFill>
                  <a:srgbClr val="D9E1FF"/>
                </a:solidFill>
                <a:latin typeface="Martel Sans Light"/>
                <a:ea typeface="Martel Sans Light"/>
                <a:cs typeface="Martel Sans Light"/>
                <a:sym typeface="Martel Sans Light"/>
              </a:defRPr>
            </a:lvl1pPr>
          </a:lstStyle>
          <a:p>
            <a:pPr/>
            <a:r>
              <a:t>Focus on efficiency for deployment in real-time visual content description systems.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000000"/>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